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9" r:id="rId43"/>
    <p:sldId id="297" r:id="rId44"/>
    <p:sldId id="298"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22" r:id="rId61"/>
    <p:sldId id="323" r:id="rId62"/>
    <p:sldId id="316" r:id="rId63"/>
    <p:sldId id="317" r:id="rId64"/>
    <p:sldId id="321" r:id="rId65"/>
    <p:sldId id="318" r:id="rId66"/>
    <p:sldId id="320" r:id="rId67"/>
    <p:sldId id="319"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54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8" d="100"/>
          <a:sy n="78" d="100"/>
        </p:scale>
        <p:origin x="778" y="72"/>
      </p:cViewPr>
      <p:guideLst>
        <p:guide orient="horz" pos="2160"/>
        <p:guide pos="54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FEC317-088F-4CA7-85CF-C837C54950B7}" type="datetimeFigureOut">
              <a:rPr lang="en-IN" smtClean="0"/>
              <a:t>20-10-2022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505E34-6AD0-4C9C-9B8E-EC840BAF8E6E}" type="slidenum">
              <a:rPr lang="en-IN" smtClean="0"/>
              <a:t>‹#›</a:t>
            </a:fld>
            <a:endParaRPr lang="en-IN"/>
          </a:p>
        </p:txBody>
      </p:sp>
    </p:spTree>
    <p:extLst>
      <p:ext uri="{BB962C8B-B14F-4D97-AF65-F5344CB8AC3E}">
        <p14:creationId xmlns:p14="http://schemas.microsoft.com/office/powerpoint/2010/main" val="2136521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E505E34-6AD0-4C9C-9B8E-EC840BAF8E6E}" type="slidenum">
              <a:rPr lang="en-IN" smtClean="0"/>
              <a:t>2</a:t>
            </a:fld>
            <a:endParaRPr lang="en-IN"/>
          </a:p>
        </p:txBody>
      </p:sp>
    </p:spTree>
    <p:extLst>
      <p:ext uri="{BB962C8B-B14F-4D97-AF65-F5344CB8AC3E}">
        <p14:creationId xmlns:p14="http://schemas.microsoft.com/office/powerpoint/2010/main" val="3082583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E505E34-6AD0-4C9C-9B8E-EC840BAF8E6E}" type="slidenum">
              <a:rPr lang="en-IN" smtClean="0"/>
              <a:t>7</a:t>
            </a:fld>
            <a:endParaRPr lang="en-IN"/>
          </a:p>
        </p:txBody>
      </p:sp>
    </p:spTree>
    <p:extLst>
      <p:ext uri="{BB962C8B-B14F-4D97-AF65-F5344CB8AC3E}">
        <p14:creationId xmlns:p14="http://schemas.microsoft.com/office/powerpoint/2010/main" val="123851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E505E34-6AD0-4C9C-9B8E-EC840BAF8E6E}" type="slidenum">
              <a:rPr lang="en-IN" smtClean="0"/>
              <a:t>25</a:t>
            </a:fld>
            <a:endParaRPr lang="en-IN"/>
          </a:p>
        </p:txBody>
      </p:sp>
    </p:spTree>
    <p:extLst>
      <p:ext uri="{BB962C8B-B14F-4D97-AF65-F5344CB8AC3E}">
        <p14:creationId xmlns:p14="http://schemas.microsoft.com/office/powerpoint/2010/main" val="1310158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E505E34-6AD0-4C9C-9B8E-EC840BAF8E6E}" type="slidenum">
              <a:rPr lang="en-IN" smtClean="0"/>
              <a:t>42</a:t>
            </a:fld>
            <a:endParaRPr lang="en-IN"/>
          </a:p>
        </p:txBody>
      </p:sp>
    </p:spTree>
    <p:extLst>
      <p:ext uri="{BB962C8B-B14F-4D97-AF65-F5344CB8AC3E}">
        <p14:creationId xmlns:p14="http://schemas.microsoft.com/office/powerpoint/2010/main" val="343189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E505E34-6AD0-4C9C-9B8E-EC840BAF8E6E}" type="slidenum">
              <a:rPr lang="en-IN" smtClean="0"/>
              <a:t>44</a:t>
            </a:fld>
            <a:endParaRPr lang="en-IN"/>
          </a:p>
        </p:txBody>
      </p:sp>
    </p:spTree>
    <p:extLst>
      <p:ext uri="{BB962C8B-B14F-4D97-AF65-F5344CB8AC3E}">
        <p14:creationId xmlns:p14="http://schemas.microsoft.com/office/powerpoint/2010/main" val="3248996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E505E34-6AD0-4C9C-9B8E-EC840BAF8E6E}" type="slidenum">
              <a:rPr lang="en-IN" smtClean="0"/>
              <a:t>56</a:t>
            </a:fld>
            <a:endParaRPr lang="en-IN"/>
          </a:p>
        </p:txBody>
      </p:sp>
    </p:spTree>
    <p:extLst>
      <p:ext uri="{BB962C8B-B14F-4D97-AF65-F5344CB8AC3E}">
        <p14:creationId xmlns:p14="http://schemas.microsoft.com/office/powerpoint/2010/main" val="2673804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6A012B-C8D7-4AAE-B816-BB5B5F523764}" type="datetimeFigureOut">
              <a:rPr lang="en-IN" smtClean="0"/>
              <a:t>20-10-2022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6E02A9-099E-4718-9C22-44FE3B3F32DB}"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585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6A012B-C8D7-4AAE-B816-BB5B5F523764}" type="datetimeFigureOut">
              <a:rPr lang="en-IN" smtClean="0"/>
              <a:t>20-10-2022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6E02A9-099E-4718-9C22-44FE3B3F32DB}" type="slidenum">
              <a:rPr lang="en-IN" smtClean="0"/>
              <a:t>‹#›</a:t>
            </a:fld>
            <a:endParaRPr lang="en-IN"/>
          </a:p>
        </p:txBody>
      </p:sp>
    </p:spTree>
    <p:extLst>
      <p:ext uri="{BB962C8B-B14F-4D97-AF65-F5344CB8AC3E}">
        <p14:creationId xmlns:p14="http://schemas.microsoft.com/office/powerpoint/2010/main" val="1039078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6A012B-C8D7-4AAE-B816-BB5B5F523764}" type="datetimeFigureOut">
              <a:rPr lang="en-IN" smtClean="0"/>
              <a:t>20-10-2022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6E02A9-099E-4718-9C22-44FE3B3F32DB}" type="slidenum">
              <a:rPr lang="en-IN" smtClean="0"/>
              <a:t>‹#›</a:t>
            </a:fld>
            <a:endParaRPr lang="en-IN"/>
          </a:p>
        </p:txBody>
      </p:sp>
    </p:spTree>
    <p:extLst>
      <p:ext uri="{BB962C8B-B14F-4D97-AF65-F5344CB8AC3E}">
        <p14:creationId xmlns:p14="http://schemas.microsoft.com/office/powerpoint/2010/main" val="2785954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6A012B-C8D7-4AAE-B816-BB5B5F523764}" type="datetimeFigureOut">
              <a:rPr lang="en-IN" smtClean="0"/>
              <a:t>20-10-2022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6E02A9-099E-4718-9C22-44FE3B3F32DB}" type="slidenum">
              <a:rPr lang="en-IN" smtClean="0"/>
              <a:t>‹#›</a:t>
            </a:fld>
            <a:endParaRPr lang="en-IN"/>
          </a:p>
        </p:txBody>
      </p:sp>
    </p:spTree>
    <p:extLst>
      <p:ext uri="{BB962C8B-B14F-4D97-AF65-F5344CB8AC3E}">
        <p14:creationId xmlns:p14="http://schemas.microsoft.com/office/powerpoint/2010/main" val="887372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6A012B-C8D7-4AAE-B816-BB5B5F523764}" type="datetimeFigureOut">
              <a:rPr lang="en-IN" smtClean="0"/>
              <a:t>20-10-2022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6E02A9-099E-4718-9C22-44FE3B3F32DB}"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961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6A012B-C8D7-4AAE-B816-BB5B5F523764}" type="datetimeFigureOut">
              <a:rPr lang="en-IN" smtClean="0"/>
              <a:t>20-10-2022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6E02A9-099E-4718-9C22-44FE3B3F32DB}" type="slidenum">
              <a:rPr lang="en-IN" smtClean="0"/>
              <a:t>‹#›</a:t>
            </a:fld>
            <a:endParaRPr lang="en-IN"/>
          </a:p>
        </p:txBody>
      </p:sp>
    </p:spTree>
    <p:extLst>
      <p:ext uri="{BB962C8B-B14F-4D97-AF65-F5344CB8AC3E}">
        <p14:creationId xmlns:p14="http://schemas.microsoft.com/office/powerpoint/2010/main" val="330750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6A012B-C8D7-4AAE-B816-BB5B5F523764}" type="datetimeFigureOut">
              <a:rPr lang="en-IN" smtClean="0"/>
              <a:t>20-10-2022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56E02A9-099E-4718-9C22-44FE3B3F32DB}" type="slidenum">
              <a:rPr lang="en-IN" smtClean="0"/>
              <a:t>‹#›</a:t>
            </a:fld>
            <a:endParaRPr lang="en-IN"/>
          </a:p>
        </p:txBody>
      </p:sp>
    </p:spTree>
    <p:extLst>
      <p:ext uri="{BB962C8B-B14F-4D97-AF65-F5344CB8AC3E}">
        <p14:creationId xmlns:p14="http://schemas.microsoft.com/office/powerpoint/2010/main" val="3540868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6A012B-C8D7-4AAE-B816-BB5B5F523764}" type="datetimeFigureOut">
              <a:rPr lang="en-IN" smtClean="0"/>
              <a:t>20-10-2022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56E02A9-099E-4718-9C22-44FE3B3F32DB}" type="slidenum">
              <a:rPr lang="en-IN" smtClean="0"/>
              <a:t>‹#›</a:t>
            </a:fld>
            <a:endParaRPr lang="en-IN"/>
          </a:p>
        </p:txBody>
      </p:sp>
    </p:spTree>
    <p:extLst>
      <p:ext uri="{BB962C8B-B14F-4D97-AF65-F5344CB8AC3E}">
        <p14:creationId xmlns:p14="http://schemas.microsoft.com/office/powerpoint/2010/main" val="3835081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06A012B-C8D7-4AAE-B816-BB5B5F523764}" type="datetimeFigureOut">
              <a:rPr lang="en-IN" smtClean="0"/>
              <a:t>20-10-2022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256E02A9-099E-4718-9C22-44FE3B3F32DB}" type="slidenum">
              <a:rPr lang="en-IN" smtClean="0"/>
              <a:t>‹#›</a:t>
            </a:fld>
            <a:endParaRPr lang="en-IN"/>
          </a:p>
        </p:txBody>
      </p:sp>
    </p:spTree>
    <p:extLst>
      <p:ext uri="{BB962C8B-B14F-4D97-AF65-F5344CB8AC3E}">
        <p14:creationId xmlns:p14="http://schemas.microsoft.com/office/powerpoint/2010/main" val="3703811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06A012B-C8D7-4AAE-B816-BB5B5F523764}" type="datetimeFigureOut">
              <a:rPr lang="en-IN" smtClean="0"/>
              <a:t>20-10-2022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56E02A9-099E-4718-9C22-44FE3B3F32DB}" type="slidenum">
              <a:rPr lang="en-IN" smtClean="0"/>
              <a:t>‹#›</a:t>
            </a:fld>
            <a:endParaRPr lang="en-IN"/>
          </a:p>
        </p:txBody>
      </p:sp>
    </p:spTree>
    <p:extLst>
      <p:ext uri="{BB962C8B-B14F-4D97-AF65-F5344CB8AC3E}">
        <p14:creationId xmlns:p14="http://schemas.microsoft.com/office/powerpoint/2010/main" val="401331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6A012B-C8D7-4AAE-B816-BB5B5F523764}" type="datetimeFigureOut">
              <a:rPr lang="en-IN" smtClean="0"/>
              <a:t>20-10-2022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6E02A9-099E-4718-9C22-44FE3B3F32DB}" type="slidenum">
              <a:rPr lang="en-IN" smtClean="0"/>
              <a:t>‹#›</a:t>
            </a:fld>
            <a:endParaRPr lang="en-IN"/>
          </a:p>
        </p:txBody>
      </p:sp>
    </p:spTree>
    <p:extLst>
      <p:ext uri="{BB962C8B-B14F-4D97-AF65-F5344CB8AC3E}">
        <p14:creationId xmlns:p14="http://schemas.microsoft.com/office/powerpoint/2010/main" val="2603084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06A012B-C8D7-4AAE-B816-BB5B5F523764}" type="datetimeFigureOut">
              <a:rPr lang="en-IN" smtClean="0"/>
              <a:t>20-10-2022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56E02A9-099E-4718-9C22-44FE3B3F32DB}"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7704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hyperlink" Target="https://thingspeak.com/"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38357-870D-BC28-E179-A9ACC5AAAAAC}"/>
              </a:ext>
            </a:extLst>
          </p:cNvPr>
          <p:cNvSpPr>
            <a:spLocks noGrp="1"/>
          </p:cNvSpPr>
          <p:nvPr>
            <p:ph type="ctrTitle"/>
          </p:nvPr>
        </p:nvSpPr>
        <p:spPr/>
        <p:txBody>
          <a:bodyPr/>
          <a:lstStyle/>
          <a:p>
            <a:r>
              <a:rPr lang="en-IN" dirty="0"/>
              <a:t>Arduino UNO</a:t>
            </a:r>
          </a:p>
        </p:txBody>
      </p:sp>
    </p:spTree>
    <p:extLst>
      <p:ext uri="{BB962C8B-B14F-4D97-AF65-F5344CB8AC3E}">
        <p14:creationId xmlns:p14="http://schemas.microsoft.com/office/powerpoint/2010/main" val="2640884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ECE49-3D1A-7E84-20C2-6FF379EC634C}"/>
              </a:ext>
            </a:extLst>
          </p:cNvPr>
          <p:cNvSpPr>
            <a:spLocks noGrp="1"/>
          </p:cNvSpPr>
          <p:nvPr>
            <p:ph type="title"/>
          </p:nvPr>
        </p:nvSpPr>
        <p:spPr/>
        <p:txBody>
          <a:bodyPr/>
          <a:lstStyle/>
          <a:p>
            <a:r>
              <a:rPr lang="en-IN" dirty="0"/>
              <a:t>Button</a:t>
            </a:r>
          </a:p>
        </p:txBody>
      </p:sp>
      <p:pic>
        <p:nvPicPr>
          <p:cNvPr id="9218" name="Picture 2" descr="circuit">
            <a:extLst>
              <a:ext uri="{FF2B5EF4-FFF2-40B4-BE49-F238E27FC236}">
                <a16:creationId xmlns:a16="http://schemas.microsoft.com/office/drawing/2014/main" id="{EAB0FC1B-F402-531B-C95B-E2D048E07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68" y="2045109"/>
            <a:ext cx="5815781" cy="327137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chematic">
            <a:extLst>
              <a:ext uri="{FF2B5EF4-FFF2-40B4-BE49-F238E27FC236}">
                <a16:creationId xmlns:a16="http://schemas.microsoft.com/office/drawing/2014/main" id="{DDCF09DE-DD19-2984-E8F5-C8A30EF3B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4773" y="2116700"/>
            <a:ext cx="5815781" cy="327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946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88BD5-85F8-D28F-07BC-AB6CBB3251F7}"/>
              </a:ext>
            </a:extLst>
          </p:cNvPr>
          <p:cNvSpPr>
            <a:spLocks noGrp="1"/>
          </p:cNvSpPr>
          <p:nvPr>
            <p:ph type="title"/>
          </p:nvPr>
        </p:nvSpPr>
        <p:spPr/>
        <p:txBody>
          <a:bodyPr/>
          <a:lstStyle/>
          <a:p>
            <a:r>
              <a:rPr lang="en-IN" dirty="0"/>
              <a:t>Button</a:t>
            </a:r>
          </a:p>
        </p:txBody>
      </p:sp>
      <p:sp>
        <p:nvSpPr>
          <p:cNvPr id="3" name="Content Placeholder 2">
            <a:extLst>
              <a:ext uri="{FF2B5EF4-FFF2-40B4-BE49-F238E27FC236}">
                <a16:creationId xmlns:a16="http://schemas.microsoft.com/office/drawing/2014/main" id="{CAE0432D-31D4-2974-1AF2-27BD0EA8005E}"/>
              </a:ext>
            </a:extLst>
          </p:cNvPr>
          <p:cNvSpPr>
            <a:spLocks noGrp="1"/>
          </p:cNvSpPr>
          <p:nvPr>
            <p:ph idx="1"/>
          </p:nvPr>
        </p:nvSpPr>
        <p:spPr>
          <a:xfrm>
            <a:off x="6172692" y="898948"/>
            <a:ext cx="4922028" cy="5672449"/>
          </a:xfrm>
        </p:spPr>
        <p:txBody>
          <a:bodyPr>
            <a:normAutofit/>
          </a:bodyPr>
          <a:lstStyle/>
          <a:p>
            <a:pPr>
              <a:lnSpc>
                <a:spcPct val="100000"/>
              </a:lnSpc>
              <a:spcBef>
                <a:spcPts val="0"/>
              </a:spcBef>
              <a:spcAft>
                <a:spcPts val="0"/>
              </a:spcAft>
            </a:pPr>
            <a:r>
              <a:rPr lang="en-IN" dirty="0"/>
              <a:t>int </a:t>
            </a:r>
            <a:r>
              <a:rPr lang="en-IN" dirty="0" err="1"/>
              <a:t>buttonState</a:t>
            </a:r>
            <a:r>
              <a:rPr lang="en-IN" dirty="0"/>
              <a:t> = 0;</a:t>
            </a:r>
          </a:p>
          <a:p>
            <a:pPr>
              <a:lnSpc>
                <a:spcPct val="100000"/>
              </a:lnSpc>
              <a:spcBef>
                <a:spcPts val="0"/>
              </a:spcBef>
              <a:spcAft>
                <a:spcPts val="0"/>
              </a:spcAft>
            </a:pPr>
            <a:r>
              <a:rPr lang="en-IN" dirty="0"/>
              <a:t>void setup()</a:t>
            </a:r>
          </a:p>
          <a:p>
            <a:pPr>
              <a:lnSpc>
                <a:spcPct val="100000"/>
              </a:lnSpc>
              <a:spcBef>
                <a:spcPts val="0"/>
              </a:spcBef>
              <a:spcAft>
                <a:spcPts val="0"/>
              </a:spcAft>
            </a:pPr>
            <a:r>
              <a:rPr lang="en-IN" dirty="0"/>
              <a:t>{</a:t>
            </a:r>
          </a:p>
          <a:p>
            <a:pPr>
              <a:lnSpc>
                <a:spcPct val="100000"/>
              </a:lnSpc>
              <a:spcBef>
                <a:spcPts val="0"/>
              </a:spcBef>
              <a:spcAft>
                <a:spcPts val="0"/>
              </a:spcAft>
            </a:pPr>
            <a:r>
              <a:rPr lang="en-IN" dirty="0" err="1"/>
              <a:t>pinMode</a:t>
            </a:r>
            <a:r>
              <a:rPr lang="en-IN" dirty="0"/>
              <a:t>(13,OUTPUT);</a:t>
            </a:r>
          </a:p>
          <a:p>
            <a:pPr>
              <a:lnSpc>
                <a:spcPct val="100000"/>
              </a:lnSpc>
              <a:spcBef>
                <a:spcPts val="0"/>
              </a:spcBef>
              <a:spcAft>
                <a:spcPts val="0"/>
              </a:spcAft>
            </a:pPr>
            <a:r>
              <a:rPr lang="en-IN" dirty="0" err="1"/>
              <a:t>pinMode</a:t>
            </a:r>
            <a:r>
              <a:rPr lang="en-IN" dirty="0"/>
              <a:t>(2,INPUT);</a:t>
            </a:r>
          </a:p>
          <a:p>
            <a:pPr>
              <a:lnSpc>
                <a:spcPct val="100000"/>
              </a:lnSpc>
              <a:spcBef>
                <a:spcPts val="0"/>
              </a:spcBef>
              <a:spcAft>
                <a:spcPts val="0"/>
              </a:spcAft>
            </a:pPr>
            <a:r>
              <a:rPr lang="en-IN" dirty="0"/>
              <a:t>}</a:t>
            </a:r>
          </a:p>
          <a:p>
            <a:pPr>
              <a:lnSpc>
                <a:spcPct val="100000"/>
              </a:lnSpc>
              <a:spcBef>
                <a:spcPts val="0"/>
              </a:spcBef>
              <a:spcAft>
                <a:spcPts val="0"/>
              </a:spcAft>
            </a:pPr>
            <a:r>
              <a:rPr lang="en-IN" dirty="0"/>
              <a:t>void loop()</a:t>
            </a:r>
          </a:p>
          <a:p>
            <a:pPr>
              <a:lnSpc>
                <a:spcPct val="100000"/>
              </a:lnSpc>
              <a:spcBef>
                <a:spcPts val="0"/>
              </a:spcBef>
              <a:spcAft>
                <a:spcPts val="0"/>
              </a:spcAft>
            </a:pPr>
            <a:r>
              <a:rPr lang="en-IN" dirty="0"/>
              <a:t>{</a:t>
            </a:r>
          </a:p>
          <a:p>
            <a:pPr>
              <a:lnSpc>
                <a:spcPct val="100000"/>
              </a:lnSpc>
              <a:spcBef>
                <a:spcPts val="0"/>
              </a:spcBef>
              <a:spcAft>
                <a:spcPts val="0"/>
              </a:spcAft>
            </a:pPr>
            <a:r>
              <a:rPr lang="en-IN" dirty="0"/>
              <a:t>  </a:t>
            </a:r>
            <a:r>
              <a:rPr lang="en-IN" dirty="0" err="1"/>
              <a:t>buttonState</a:t>
            </a:r>
            <a:r>
              <a:rPr lang="en-IN" dirty="0"/>
              <a:t> = </a:t>
            </a:r>
            <a:r>
              <a:rPr lang="en-IN" dirty="0" err="1"/>
              <a:t>digitalRead</a:t>
            </a:r>
            <a:r>
              <a:rPr lang="en-IN" dirty="0"/>
              <a:t>(2);</a:t>
            </a:r>
          </a:p>
          <a:p>
            <a:pPr>
              <a:lnSpc>
                <a:spcPct val="100000"/>
              </a:lnSpc>
              <a:spcBef>
                <a:spcPts val="0"/>
              </a:spcBef>
              <a:spcAft>
                <a:spcPts val="0"/>
              </a:spcAft>
            </a:pPr>
            <a:r>
              <a:rPr lang="en-IN" dirty="0"/>
              <a:t>  if(</a:t>
            </a:r>
            <a:r>
              <a:rPr lang="en-IN" dirty="0" err="1"/>
              <a:t>buttonState</a:t>
            </a:r>
            <a:r>
              <a:rPr lang="en-IN" dirty="0"/>
              <a:t> == HIGH)</a:t>
            </a:r>
          </a:p>
          <a:p>
            <a:pPr>
              <a:lnSpc>
                <a:spcPct val="100000"/>
              </a:lnSpc>
              <a:spcBef>
                <a:spcPts val="0"/>
              </a:spcBef>
              <a:spcAft>
                <a:spcPts val="0"/>
              </a:spcAft>
            </a:pPr>
            <a:r>
              <a:rPr lang="en-IN" dirty="0"/>
              <a:t>  </a:t>
            </a:r>
            <a:r>
              <a:rPr lang="en-IN" dirty="0" err="1"/>
              <a:t>digitalWrite</a:t>
            </a:r>
            <a:r>
              <a:rPr lang="en-IN" dirty="0"/>
              <a:t>(13,HIGH);</a:t>
            </a:r>
          </a:p>
          <a:p>
            <a:pPr>
              <a:lnSpc>
                <a:spcPct val="100000"/>
              </a:lnSpc>
              <a:spcBef>
                <a:spcPts val="0"/>
              </a:spcBef>
              <a:spcAft>
                <a:spcPts val="0"/>
              </a:spcAft>
            </a:pPr>
            <a:r>
              <a:rPr lang="en-IN" dirty="0"/>
              <a:t>  else</a:t>
            </a:r>
          </a:p>
          <a:p>
            <a:pPr>
              <a:lnSpc>
                <a:spcPct val="100000"/>
              </a:lnSpc>
              <a:spcBef>
                <a:spcPts val="0"/>
              </a:spcBef>
              <a:spcAft>
                <a:spcPts val="0"/>
              </a:spcAft>
            </a:pPr>
            <a:r>
              <a:rPr lang="en-IN" dirty="0"/>
              <a:t>  </a:t>
            </a:r>
            <a:r>
              <a:rPr lang="en-IN" dirty="0" err="1"/>
              <a:t>digitalWrite</a:t>
            </a:r>
            <a:r>
              <a:rPr lang="en-IN" dirty="0"/>
              <a:t>(13,LOW);  </a:t>
            </a:r>
          </a:p>
          <a:p>
            <a:pPr>
              <a:lnSpc>
                <a:spcPct val="100000"/>
              </a:lnSpc>
              <a:spcBef>
                <a:spcPts val="0"/>
              </a:spcBef>
              <a:spcAft>
                <a:spcPts val="0"/>
              </a:spcAft>
            </a:pPr>
            <a:r>
              <a:rPr lang="en-IN" dirty="0"/>
              <a:t>}</a:t>
            </a:r>
          </a:p>
          <a:p>
            <a:pPr>
              <a:lnSpc>
                <a:spcPct val="100000"/>
              </a:lnSpc>
              <a:spcBef>
                <a:spcPts val="0"/>
              </a:spcBef>
              <a:spcAft>
                <a:spcPts val="0"/>
              </a:spcAft>
            </a:pPr>
            <a:endParaRPr lang="en-IN" dirty="0"/>
          </a:p>
        </p:txBody>
      </p:sp>
      <p:sp>
        <p:nvSpPr>
          <p:cNvPr id="6" name="TextBox 5">
            <a:extLst>
              <a:ext uri="{FF2B5EF4-FFF2-40B4-BE49-F238E27FC236}">
                <a16:creationId xmlns:a16="http://schemas.microsoft.com/office/drawing/2014/main" id="{F62C087E-26FC-67A1-53C8-FF25B8F93DDF}"/>
              </a:ext>
            </a:extLst>
          </p:cNvPr>
          <p:cNvSpPr txBox="1"/>
          <p:nvPr/>
        </p:nvSpPr>
        <p:spPr>
          <a:xfrm>
            <a:off x="1022555" y="2104103"/>
            <a:ext cx="4119716" cy="1477328"/>
          </a:xfrm>
          <a:prstGeom prst="rect">
            <a:avLst/>
          </a:prstGeom>
          <a:noFill/>
        </p:spPr>
        <p:txBody>
          <a:bodyPr wrap="square" rtlCol="0">
            <a:spAutoFit/>
          </a:bodyPr>
          <a:lstStyle/>
          <a:p>
            <a:r>
              <a:rPr lang="en-IN" dirty="0"/>
              <a:t>Button – 2</a:t>
            </a:r>
          </a:p>
          <a:p>
            <a:r>
              <a:rPr lang="en-IN" dirty="0"/>
              <a:t>LED  - 13</a:t>
            </a:r>
          </a:p>
          <a:p>
            <a:r>
              <a:rPr lang="en-IN" dirty="0"/>
              <a:t>Read button status</a:t>
            </a:r>
          </a:p>
          <a:p>
            <a:r>
              <a:rPr lang="en-IN" dirty="0"/>
              <a:t>If button pressed LED switched on</a:t>
            </a:r>
          </a:p>
          <a:p>
            <a:r>
              <a:rPr lang="en-IN" dirty="0"/>
              <a:t>Else LED switched off</a:t>
            </a:r>
          </a:p>
        </p:txBody>
      </p:sp>
    </p:spTree>
    <p:extLst>
      <p:ext uri="{BB962C8B-B14F-4D97-AF65-F5344CB8AC3E}">
        <p14:creationId xmlns:p14="http://schemas.microsoft.com/office/powerpoint/2010/main" val="791102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458F6-7CFD-62F8-5754-C1DEE6E936B0}"/>
              </a:ext>
            </a:extLst>
          </p:cNvPr>
          <p:cNvSpPr>
            <a:spLocks noGrp="1"/>
          </p:cNvSpPr>
          <p:nvPr>
            <p:ph type="title"/>
          </p:nvPr>
        </p:nvSpPr>
        <p:spPr/>
        <p:txBody>
          <a:bodyPr/>
          <a:lstStyle/>
          <a:p>
            <a:r>
              <a:rPr lang="en-IN" dirty="0"/>
              <a:t>Potentiometer</a:t>
            </a:r>
          </a:p>
        </p:txBody>
      </p:sp>
      <p:sp>
        <p:nvSpPr>
          <p:cNvPr id="5" name="TextBox 4">
            <a:extLst>
              <a:ext uri="{FF2B5EF4-FFF2-40B4-BE49-F238E27FC236}">
                <a16:creationId xmlns:a16="http://schemas.microsoft.com/office/drawing/2014/main" id="{65C18E67-5CFE-7AAF-272E-C241FBDBA6EA}"/>
              </a:ext>
            </a:extLst>
          </p:cNvPr>
          <p:cNvSpPr txBox="1"/>
          <p:nvPr/>
        </p:nvSpPr>
        <p:spPr>
          <a:xfrm>
            <a:off x="1036320" y="1737360"/>
            <a:ext cx="10457590" cy="1477328"/>
          </a:xfrm>
          <a:prstGeom prst="rect">
            <a:avLst/>
          </a:prstGeom>
          <a:noFill/>
        </p:spPr>
        <p:txBody>
          <a:bodyPr wrap="square">
            <a:spAutoFit/>
          </a:bodyPr>
          <a:lstStyle/>
          <a:p>
            <a:pPr algn="l"/>
            <a:r>
              <a:rPr lang="en-US" b="0" i="0" dirty="0">
                <a:solidFill>
                  <a:srgbClr val="555555"/>
                </a:solidFill>
                <a:effectLst/>
                <a:latin typeface="myriad-pro"/>
              </a:rPr>
              <a:t>Potentiometers are variable resistors and they function to alter their resistance via a knob or dial. You have probably used one before by adjusting the volume on your stereo or using a light dimmer.</a:t>
            </a:r>
          </a:p>
          <a:p>
            <a:pPr algn="l"/>
            <a:r>
              <a:rPr lang="en-US" b="0" i="0" dirty="0">
                <a:solidFill>
                  <a:srgbClr val="555555"/>
                </a:solidFill>
                <a:effectLst/>
                <a:latin typeface="myriad-pro"/>
              </a:rPr>
              <a:t>Potentiometers have a range of resistance. They can be attuned from zero ohms to whatever maximum resistance that is specific to it. For example, a potentiometer of 10 </a:t>
            </a:r>
            <a:r>
              <a:rPr lang="en-US" b="0" i="0" dirty="0" err="1">
                <a:solidFill>
                  <a:srgbClr val="555555"/>
                </a:solidFill>
                <a:effectLst/>
                <a:latin typeface="myriad-pro"/>
              </a:rPr>
              <a:t>kΩ</a:t>
            </a:r>
            <a:r>
              <a:rPr lang="en-US" b="0" i="0" dirty="0">
                <a:solidFill>
                  <a:srgbClr val="555555"/>
                </a:solidFill>
                <a:effectLst/>
                <a:latin typeface="myriad-pro"/>
              </a:rPr>
              <a:t> can be adjusted from 0 Ω to its maximum of 10 </a:t>
            </a:r>
            <a:r>
              <a:rPr lang="en-US" b="0" i="0" dirty="0" err="1">
                <a:solidFill>
                  <a:srgbClr val="555555"/>
                </a:solidFill>
                <a:effectLst/>
                <a:latin typeface="myriad-pro"/>
              </a:rPr>
              <a:t>kΩ</a:t>
            </a:r>
            <a:r>
              <a:rPr lang="en-US" b="0" i="0" dirty="0">
                <a:solidFill>
                  <a:srgbClr val="555555"/>
                </a:solidFill>
                <a:effectLst/>
                <a:latin typeface="myriad-pro"/>
              </a:rPr>
              <a:t>.</a:t>
            </a:r>
          </a:p>
        </p:txBody>
      </p:sp>
      <p:pic>
        <p:nvPicPr>
          <p:cNvPr id="10242" name="Picture 2" descr="Digital Potentiometer Fundamentals | DigiKey">
            <a:extLst>
              <a:ext uri="{FF2B5EF4-FFF2-40B4-BE49-F238E27FC236}">
                <a16:creationId xmlns:a16="http://schemas.microsoft.com/office/drawing/2014/main" id="{0C1F5263-4C87-5E74-167E-D3CE0075C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3643313"/>
            <a:ext cx="3822727" cy="214788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Different Types Of Potentiometers And How To Use Them In Your Designs">
            <a:extLst>
              <a:ext uri="{FF2B5EF4-FFF2-40B4-BE49-F238E27FC236}">
                <a16:creationId xmlns:a16="http://schemas.microsoft.com/office/drawing/2014/main" id="{A7A55218-1D2D-30B5-C4A8-0C63E698C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3681" y="4092992"/>
            <a:ext cx="2255120" cy="161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932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6A73-461A-5CF5-8B4D-A071E37CC3F2}"/>
              </a:ext>
            </a:extLst>
          </p:cNvPr>
          <p:cNvSpPr>
            <a:spLocks noGrp="1"/>
          </p:cNvSpPr>
          <p:nvPr>
            <p:ph type="title"/>
          </p:nvPr>
        </p:nvSpPr>
        <p:spPr/>
        <p:txBody>
          <a:bodyPr/>
          <a:lstStyle/>
          <a:p>
            <a:r>
              <a:rPr lang="en-IN" dirty="0"/>
              <a:t>Potentiometer</a:t>
            </a:r>
          </a:p>
        </p:txBody>
      </p:sp>
      <p:pic>
        <p:nvPicPr>
          <p:cNvPr id="11268" name="Picture 4" descr="Arduino Potentiometer Wiring Diagram">
            <a:extLst>
              <a:ext uri="{FF2B5EF4-FFF2-40B4-BE49-F238E27FC236}">
                <a16:creationId xmlns:a16="http://schemas.microsoft.com/office/drawing/2014/main" id="{22360CAC-5F58-8E94-D2F3-0BBF36079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299" y="2339069"/>
            <a:ext cx="5598488" cy="32029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F21F32-A929-4439-2F18-2A3FF4CA3CC4}"/>
              </a:ext>
            </a:extLst>
          </p:cNvPr>
          <p:cNvSpPr txBox="1"/>
          <p:nvPr/>
        </p:nvSpPr>
        <p:spPr>
          <a:xfrm>
            <a:off x="7305368" y="2084439"/>
            <a:ext cx="3850312" cy="1477328"/>
          </a:xfrm>
          <a:prstGeom prst="rect">
            <a:avLst/>
          </a:prstGeom>
          <a:noFill/>
        </p:spPr>
        <p:txBody>
          <a:bodyPr wrap="square" rtlCol="0">
            <a:spAutoFit/>
          </a:bodyPr>
          <a:lstStyle/>
          <a:p>
            <a:r>
              <a:rPr lang="en-IN" dirty="0"/>
              <a:t>Arduino UNO’s A0 to A5 can work as </a:t>
            </a:r>
            <a:r>
              <a:rPr lang="en-IN" dirty="0" err="1"/>
              <a:t>analog</a:t>
            </a:r>
            <a:r>
              <a:rPr lang="en-IN" dirty="0"/>
              <a:t> inputs</a:t>
            </a:r>
          </a:p>
          <a:p>
            <a:r>
              <a:rPr lang="en-IN" dirty="0"/>
              <a:t>An </a:t>
            </a:r>
            <a:r>
              <a:rPr lang="en-IN" dirty="0" err="1"/>
              <a:t>analog</a:t>
            </a:r>
            <a:r>
              <a:rPr lang="en-IN" dirty="0"/>
              <a:t> pin converts an input value between 0 to 5V into a value between 0 to 1023</a:t>
            </a:r>
          </a:p>
        </p:txBody>
      </p:sp>
      <p:sp>
        <p:nvSpPr>
          <p:cNvPr id="5" name="Rectangle: Rounded Corners 4">
            <a:extLst>
              <a:ext uri="{FF2B5EF4-FFF2-40B4-BE49-F238E27FC236}">
                <a16:creationId xmlns:a16="http://schemas.microsoft.com/office/drawing/2014/main" id="{4B35861F-0200-9AB2-59DA-7F78F6649E8A}"/>
              </a:ext>
            </a:extLst>
          </p:cNvPr>
          <p:cNvSpPr/>
          <p:nvPr/>
        </p:nvSpPr>
        <p:spPr>
          <a:xfrm>
            <a:off x="8475406" y="3903406"/>
            <a:ext cx="1524000" cy="1327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ADC</a:t>
            </a:r>
          </a:p>
        </p:txBody>
      </p:sp>
      <p:sp>
        <p:nvSpPr>
          <p:cNvPr id="6" name="Arrow: Right 5">
            <a:extLst>
              <a:ext uri="{FF2B5EF4-FFF2-40B4-BE49-F238E27FC236}">
                <a16:creationId xmlns:a16="http://schemas.microsoft.com/office/drawing/2014/main" id="{0E43007A-8670-8C5F-D4E5-F0AAB1AE3F78}"/>
              </a:ext>
            </a:extLst>
          </p:cNvPr>
          <p:cNvSpPr/>
          <p:nvPr/>
        </p:nvSpPr>
        <p:spPr>
          <a:xfrm>
            <a:off x="7575755" y="4463845"/>
            <a:ext cx="757084" cy="31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02B6CA4-4099-8D9B-585C-9FCE49FFA91A}"/>
              </a:ext>
            </a:extLst>
          </p:cNvPr>
          <p:cNvSpPr txBox="1"/>
          <p:nvPr/>
        </p:nvSpPr>
        <p:spPr>
          <a:xfrm>
            <a:off x="7305368" y="4123731"/>
            <a:ext cx="1366683" cy="369332"/>
          </a:xfrm>
          <a:prstGeom prst="rect">
            <a:avLst/>
          </a:prstGeom>
          <a:noFill/>
        </p:spPr>
        <p:txBody>
          <a:bodyPr wrap="square" rtlCol="0">
            <a:spAutoFit/>
          </a:bodyPr>
          <a:lstStyle/>
          <a:p>
            <a:r>
              <a:rPr lang="en-IN" dirty="0"/>
              <a:t>Analog </a:t>
            </a:r>
            <a:r>
              <a:rPr lang="en-IN" dirty="0" err="1"/>
              <a:t>i</a:t>
            </a:r>
            <a:r>
              <a:rPr lang="en-IN" dirty="0"/>
              <a:t>/p</a:t>
            </a:r>
          </a:p>
        </p:txBody>
      </p:sp>
      <p:sp>
        <p:nvSpPr>
          <p:cNvPr id="8" name="TextBox 7">
            <a:extLst>
              <a:ext uri="{FF2B5EF4-FFF2-40B4-BE49-F238E27FC236}">
                <a16:creationId xmlns:a16="http://schemas.microsoft.com/office/drawing/2014/main" id="{CF774BF3-411F-127D-1C61-4BE75E762B81}"/>
              </a:ext>
            </a:extLst>
          </p:cNvPr>
          <p:cNvSpPr txBox="1"/>
          <p:nvPr/>
        </p:nvSpPr>
        <p:spPr>
          <a:xfrm>
            <a:off x="10864646" y="4279179"/>
            <a:ext cx="1366683" cy="369332"/>
          </a:xfrm>
          <a:prstGeom prst="rect">
            <a:avLst/>
          </a:prstGeom>
          <a:noFill/>
        </p:spPr>
        <p:txBody>
          <a:bodyPr wrap="square" rtlCol="0">
            <a:spAutoFit/>
          </a:bodyPr>
          <a:lstStyle/>
          <a:p>
            <a:r>
              <a:rPr lang="en-IN" dirty="0"/>
              <a:t>Digital o/p</a:t>
            </a:r>
          </a:p>
        </p:txBody>
      </p:sp>
      <p:cxnSp>
        <p:nvCxnSpPr>
          <p:cNvPr id="10" name="Straight Connector 9">
            <a:extLst>
              <a:ext uri="{FF2B5EF4-FFF2-40B4-BE49-F238E27FC236}">
                <a16:creationId xmlns:a16="http://schemas.microsoft.com/office/drawing/2014/main" id="{EB5DFB94-E200-4824-D09A-6F58C5466766}"/>
              </a:ext>
            </a:extLst>
          </p:cNvPr>
          <p:cNvCxnSpPr/>
          <p:nvPr/>
        </p:nvCxnSpPr>
        <p:spPr>
          <a:xfrm>
            <a:off x="9999406" y="4123731"/>
            <a:ext cx="69809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59BB98-8701-86E1-9CBC-FC6DB7F26BEC}"/>
              </a:ext>
            </a:extLst>
          </p:cNvPr>
          <p:cNvCxnSpPr/>
          <p:nvPr/>
        </p:nvCxnSpPr>
        <p:spPr>
          <a:xfrm>
            <a:off x="9999406" y="4319196"/>
            <a:ext cx="69809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E2F973-73DA-174F-AB8E-EDCB5E9D189B}"/>
              </a:ext>
            </a:extLst>
          </p:cNvPr>
          <p:cNvCxnSpPr/>
          <p:nvPr/>
        </p:nvCxnSpPr>
        <p:spPr>
          <a:xfrm>
            <a:off x="9994488" y="4493063"/>
            <a:ext cx="69809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00FBE1C-4B03-F232-5F6D-65D79C602AE5}"/>
              </a:ext>
            </a:extLst>
          </p:cNvPr>
          <p:cNvCxnSpPr/>
          <p:nvPr/>
        </p:nvCxnSpPr>
        <p:spPr>
          <a:xfrm>
            <a:off x="9994489" y="4648511"/>
            <a:ext cx="69809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E66EADF-D523-EF1A-263C-62B1342F28E6}"/>
              </a:ext>
            </a:extLst>
          </p:cNvPr>
          <p:cNvCxnSpPr/>
          <p:nvPr/>
        </p:nvCxnSpPr>
        <p:spPr>
          <a:xfrm>
            <a:off x="9994488" y="4788309"/>
            <a:ext cx="69809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03E4E06-48AC-6A46-C0BB-F1B0473BD5B0}"/>
              </a:ext>
            </a:extLst>
          </p:cNvPr>
          <p:cNvCxnSpPr/>
          <p:nvPr/>
        </p:nvCxnSpPr>
        <p:spPr>
          <a:xfrm>
            <a:off x="9994489" y="4973041"/>
            <a:ext cx="698091"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4143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CDDD7-D94B-250D-F6F1-2CEA54BD4043}"/>
              </a:ext>
            </a:extLst>
          </p:cNvPr>
          <p:cNvSpPr>
            <a:spLocks noGrp="1"/>
          </p:cNvSpPr>
          <p:nvPr>
            <p:ph type="title"/>
          </p:nvPr>
        </p:nvSpPr>
        <p:spPr/>
        <p:txBody>
          <a:bodyPr/>
          <a:lstStyle/>
          <a:p>
            <a:r>
              <a:rPr lang="en-IN" dirty="0"/>
              <a:t>Potentiometer</a:t>
            </a:r>
          </a:p>
        </p:txBody>
      </p:sp>
      <p:sp>
        <p:nvSpPr>
          <p:cNvPr id="3" name="Content Placeholder 2">
            <a:extLst>
              <a:ext uri="{FF2B5EF4-FFF2-40B4-BE49-F238E27FC236}">
                <a16:creationId xmlns:a16="http://schemas.microsoft.com/office/drawing/2014/main" id="{057B5C8C-FC21-07E9-B329-F55836157118}"/>
              </a:ext>
            </a:extLst>
          </p:cNvPr>
          <p:cNvSpPr>
            <a:spLocks noGrp="1"/>
          </p:cNvSpPr>
          <p:nvPr>
            <p:ph idx="1"/>
          </p:nvPr>
        </p:nvSpPr>
        <p:spPr/>
        <p:txBody>
          <a:bodyPr>
            <a:normAutofit fontScale="85000" lnSpcReduction="20000"/>
          </a:bodyPr>
          <a:lstStyle/>
          <a:p>
            <a:r>
              <a:rPr lang="en-IN" dirty="0"/>
              <a:t>int </a:t>
            </a:r>
            <a:r>
              <a:rPr lang="en-IN" dirty="0" err="1"/>
              <a:t>potValue</a:t>
            </a:r>
            <a:r>
              <a:rPr lang="en-IN" dirty="0"/>
              <a:t>;</a:t>
            </a:r>
          </a:p>
          <a:p>
            <a:r>
              <a:rPr lang="en-IN" dirty="0"/>
              <a:t>void setup()</a:t>
            </a:r>
          </a:p>
          <a:p>
            <a:r>
              <a:rPr lang="en-IN" dirty="0"/>
              <a:t>{</a:t>
            </a:r>
          </a:p>
          <a:p>
            <a:r>
              <a:rPr lang="en-IN" dirty="0" err="1"/>
              <a:t>Serial.begin</a:t>
            </a:r>
            <a:r>
              <a:rPr lang="en-IN" dirty="0"/>
              <a:t>(9600);</a:t>
            </a:r>
          </a:p>
          <a:p>
            <a:r>
              <a:rPr lang="en-IN" dirty="0"/>
              <a:t>}</a:t>
            </a:r>
          </a:p>
          <a:p>
            <a:r>
              <a:rPr lang="en-IN" dirty="0"/>
              <a:t>void loop()</a:t>
            </a:r>
          </a:p>
          <a:p>
            <a:r>
              <a:rPr lang="en-IN" dirty="0"/>
              <a:t>{</a:t>
            </a:r>
          </a:p>
          <a:p>
            <a:r>
              <a:rPr lang="en-IN" dirty="0" err="1"/>
              <a:t>potValue</a:t>
            </a:r>
            <a:r>
              <a:rPr lang="en-IN" dirty="0"/>
              <a:t> = </a:t>
            </a:r>
            <a:r>
              <a:rPr lang="en-IN" dirty="0" err="1"/>
              <a:t>analogRead</a:t>
            </a:r>
            <a:r>
              <a:rPr lang="en-IN" dirty="0"/>
              <a:t>(A0);</a:t>
            </a:r>
          </a:p>
          <a:p>
            <a:r>
              <a:rPr lang="en-IN" dirty="0" err="1"/>
              <a:t>Serial.println</a:t>
            </a:r>
            <a:r>
              <a:rPr lang="en-IN" dirty="0"/>
              <a:t>(</a:t>
            </a:r>
            <a:r>
              <a:rPr lang="en-IN" dirty="0" err="1"/>
              <a:t>potValue</a:t>
            </a:r>
            <a:r>
              <a:rPr lang="en-IN" dirty="0"/>
              <a:t>);</a:t>
            </a:r>
          </a:p>
          <a:p>
            <a:r>
              <a:rPr lang="en-IN" dirty="0"/>
              <a:t>delay(1000);</a:t>
            </a:r>
          </a:p>
          <a:p>
            <a:r>
              <a:rPr lang="en-IN" dirty="0"/>
              <a:t>}</a:t>
            </a:r>
          </a:p>
        </p:txBody>
      </p:sp>
    </p:spTree>
    <p:extLst>
      <p:ext uri="{BB962C8B-B14F-4D97-AF65-F5344CB8AC3E}">
        <p14:creationId xmlns:p14="http://schemas.microsoft.com/office/powerpoint/2010/main" val="3795918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28557-E7E4-F5EF-8CBF-4A74E8D706B9}"/>
              </a:ext>
            </a:extLst>
          </p:cNvPr>
          <p:cNvSpPr>
            <a:spLocks noGrp="1"/>
          </p:cNvSpPr>
          <p:nvPr>
            <p:ph type="title"/>
          </p:nvPr>
        </p:nvSpPr>
        <p:spPr/>
        <p:txBody>
          <a:bodyPr/>
          <a:lstStyle/>
          <a:p>
            <a:r>
              <a:rPr lang="en-IN" dirty="0"/>
              <a:t>Light sensor</a:t>
            </a:r>
          </a:p>
        </p:txBody>
      </p:sp>
      <p:sp>
        <p:nvSpPr>
          <p:cNvPr id="3" name="Content Placeholder 2">
            <a:extLst>
              <a:ext uri="{FF2B5EF4-FFF2-40B4-BE49-F238E27FC236}">
                <a16:creationId xmlns:a16="http://schemas.microsoft.com/office/drawing/2014/main" id="{3B8E79EC-1ACF-2CB2-B83A-54D83B1FA1F4}"/>
              </a:ext>
            </a:extLst>
          </p:cNvPr>
          <p:cNvSpPr>
            <a:spLocks noGrp="1"/>
          </p:cNvSpPr>
          <p:nvPr>
            <p:ph idx="1"/>
          </p:nvPr>
        </p:nvSpPr>
        <p:spPr>
          <a:xfrm>
            <a:off x="1097280" y="1845734"/>
            <a:ext cx="4035159" cy="4112614"/>
          </a:xfrm>
        </p:spPr>
        <p:txBody>
          <a:bodyPr>
            <a:normAutofit/>
          </a:bodyPr>
          <a:lstStyle/>
          <a:p>
            <a:r>
              <a:rPr lang="en-IN" dirty="0"/>
              <a:t>The light sensor we will use is the LDR – light dependent resistor also called a </a:t>
            </a:r>
            <a:r>
              <a:rPr lang="en-IN" dirty="0" err="1"/>
              <a:t>photoresitor</a:t>
            </a:r>
            <a:r>
              <a:rPr lang="en-IN" dirty="0"/>
              <a:t>. A photoresistor has two pins and since it is a kind of resistor we nee NOT distinguish between these pins. They are symmetric.</a:t>
            </a:r>
          </a:p>
          <a:p>
            <a:r>
              <a:rPr lang="en-IN" dirty="0"/>
              <a:t>The more light the photoresistor is exposed to, the lesser will be its resistance. By measuring the photoresistor’s resistance we can know how bright the light is.</a:t>
            </a:r>
          </a:p>
          <a:p>
            <a:endParaRPr lang="en-IN" dirty="0"/>
          </a:p>
        </p:txBody>
      </p:sp>
      <p:pic>
        <p:nvPicPr>
          <p:cNvPr id="1028" name="Picture 4">
            <a:extLst>
              <a:ext uri="{FF2B5EF4-FFF2-40B4-BE49-F238E27FC236}">
                <a16:creationId xmlns:a16="http://schemas.microsoft.com/office/drawing/2014/main" id="{1CD7825C-0E87-ADDA-CF7F-EAC7035AE2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0129" y="2570827"/>
            <a:ext cx="5604080" cy="282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858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C4F0-7475-7BDB-7197-0F1B18D67C2F}"/>
              </a:ext>
            </a:extLst>
          </p:cNvPr>
          <p:cNvSpPr>
            <a:spLocks noGrp="1"/>
          </p:cNvSpPr>
          <p:nvPr>
            <p:ph type="title"/>
          </p:nvPr>
        </p:nvSpPr>
        <p:spPr/>
        <p:txBody>
          <a:bodyPr/>
          <a:lstStyle/>
          <a:p>
            <a:r>
              <a:rPr lang="en-IN" dirty="0"/>
              <a:t>Light sensor</a:t>
            </a:r>
          </a:p>
        </p:txBody>
      </p:sp>
      <p:pic>
        <p:nvPicPr>
          <p:cNvPr id="2050" name="Picture 2">
            <a:extLst>
              <a:ext uri="{FF2B5EF4-FFF2-40B4-BE49-F238E27FC236}">
                <a16:creationId xmlns:a16="http://schemas.microsoft.com/office/drawing/2014/main" id="{3DE6521B-8400-9A6E-45F3-BED6636AB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179812"/>
            <a:ext cx="5854000" cy="32082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2C4C7FD-005A-4B35-975B-C73F402F156F}"/>
              </a:ext>
            </a:extLst>
          </p:cNvPr>
          <p:cNvSpPr txBox="1"/>
          <p:nvPr/>
        </p:nvSpPr>
        <p:spPr>
          <a:xfrm>
            <a:off x="7551174" y="2064774"/>
            <a:ext cx="3224981" cy="2031325"/>
          </a:xfrm>
          <a:prstGeom prst="rect">
            <a:avLst/>
          </a:prstGeom>
          <a:noFill/>
        </p:spPr>
        <p:txBody>
          <a:bodyPr wrap="square" rtlCol="0">
            <a:spAutoFit/>
          </a:bodyPr>
          <a:lstStyle/>
          <a:p>
            <a:r>
              <a:rPr lang="en-IN" dirty="0"/>
              <a:t>Components</a:t>
            </a:r>
          </a:p>
          <a:p>
            <a:endParaRPr lang="en-IN" dirty="0"/>
          </a:p>
          <a:p>
            <a:pPr marL="285750" indent="-285750">
              <a:buFont typeface="Arial" panose="020B0604020202020204" pitchFamily="34" charset="0"/>
              <a:buChar char="•"/>
            </a:pPr>
            <a:r>
              <a:rPr lang="en-IN" dirty="0"/>
              <a:t>Arduino UNO</a:t>
            </a:r>
          </a:p>
          <a:p>
            <a:pPr marL="285750" indent="-285750">
              <a:buFont typeface="Arial" panose="020B0604020202020204" pitchFamily="34" charset="0"/>
              <a:buChar char="•"/>
            </a:pPr>
            <a:r>
              <a:rPr lang="en-IN" dirty="0"/>
              <a:t>LDR</a:t>
            </a:r>
          </a:p>
          <a:p>
            <a:pPr marL="285750" indent="-285750">
              <a:buFont typeface="Arial" panose="020B0604020202020204" pitchFamily="34" charset="0"/>
              <a:buChar char="•"/>
            </a:pPr>
            <a:r>
              <a:rPr lang="en-IN" dirty="0"/>
              <a:t>10Kohm resistor</a:t>
            </a:r>
          </a:p>
          <a:p>
            <a:pPr marL="285750" indent="-285750">
              <a:buFont typeface="Arial" panose="020B0604020202020204" pitchFamily="34" charset="0"/>
              <a:buChar char="•"/>
            </a:pPr>
            <a:r>
              <a:rPr lang="en-IN" dirty="0"/>
              <a:t>Breadboard</a:t>
            </a:r>
          </a:p>
          <a:p>
            <a:pPr marL="285750" indent="-285750">
              <a:buFont typeface="Arial" panose="020B0604020202020204" pitchFamily="34" charset="0"/>
              <a:buChar char="•"/>
            </a:pPr>
            <a:r>
              <a:rPr lang="en-IN" dirty="0"/>
              <a:t>Jumper wires</a:t>
            </a:r>
          </a:p>
        </p:txBody>
      </p:sp>
    </p:spTree>
    <p:extLst>
      <p:ext uri="{BB962C8B-B14F-4D97-AF65-F5344CB8AC3E}">
        <p14:creationId xmlns:p14="http://schemas.microsoft.com/office/powerpoint/2010/main" val="3852303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A908B-F1C2-731A-8581-98DEB23C2BFA}"/>
              </a:ext>
            </a:extLst>
          </p:cNvPr>
          <p:cNvSpPr>
            <a:spLocks noGrp="1"/>
          </p:cNvSpPr>
          <p:nvPr>
            <p:ph type="title"/>
          </p:nvPr>
        </p:nvSpPr>
        <p:spPr/>
        <p:txBody>
          <a:bodyPr/>
          <a:lstStyle/>
          <a:p>
            <a:r>
              <a:rPr lang="en-IN" dirty="0"/>
              <a:t>Light sensor</a:t>
            </a:r>
          </a:p>
        </p:txBody>
      </p:sp>
      <p:sp>
        <p:nvSpPr>
          <p:cNvPr id="4" name="TextBox 3">
            <a:extLst>
              <a:ext uri="{FF2B5EF4-FFF2-40B4-BE49-F238E27FC236}">
                <a16:creationId xmlns:a16="http://schemas.microsoft.com/office/drawing/2014/main" id="{C29B21BF-25BF-6D69-FA45-3798348E4A42}"/>
              </a:ext>
            </a:extLst>
          </p:cNvPr>
          <p:cNvSpPr txBox="1"/>
          <p:nvPr/>
        </p:nvSpPr>
        <p:spPr>
          <a:xfrm>
            <a:off x="1376516" y="2104103"/>
            <a:ext cx="9065342" cy="923330"/>
          </a:xfrm>
          <a:prstGeom prst="rect">
            <a:avLst/>
          </a:prstGeom>
          <a:noFill/>
        </p:spPr>
        <p:txBody>
          <a:bodyPr wrap="square" rtlCol="0">
            <a:spAutoFit/>
          </a:bodyPr>
          <a:lstStyle/>
          <a:p>
            <a:r>
              <a:rPr lang="en-IN" dirty="0"/>
              <a:t>Arduino UNO’s A0 to A5 can work as </a:t>
            </a:r>
            <a:r>
              <a:rPr lang="en-IN" dirty="0" err="1"/>
              <a:t>analog</a:t>
            </a:r>
            <a:r>
              <a:rPr lang="en-IN" dirty="0"/>
              <a:t> inputs</a:t>
            </a:r>
          </a:p>
          <a:p>
            <a:r>
              <a:rPr lang="en-IN" dirty="0"/>
              <a:t>An </a:t>
            </a:r>
            <a:r>
              <a:rPr lang="en-IN" dirty="0" err="1"/>
              <a:t>analog</a:t>
            </a:r>
            <a:r>
              <a:rPr lang="en-IN" dirty="0"/>
              <a:t> pin converts an input value between 0 to 5V into a value between 0 to 1023</a:t>
            </a:r>
          </a:p>
          <a:p>
            <a:r>
              <a:rPr lang="en-IN" dirty="0"/>
              <a:t>We will connect one pin of the LDR to an </a:t>
            </a:r>
            <a:r>
              <a:rPr lang="en-IN" dirty="0" err="1"/>
              <a:t>analog</a:t>
            </a:r>
            <a:r>
              <a:rPr lang="en-IN" dirty="0"/>
              <a:t> input (A0)</a:t>
            </a:r>
          </a:p>
        </p:txBody>
      </p:sp>
      <p:sp>
        <p:nvSpPr>
          <p:cNvPr id="5" name="Rectangle: Rounded Corners 4">
            <a:extLst>
              <a:ext uri="{FF2B5EF4-FFF2-40B4-BE49-F238E27FC236}">
                <a16:creationId xmlns:a16="http://schemas.microsoft.com/office/drawing/2014/main" id="{3B42AE2B-F5CE-3999-90F2-6BCC1248ED26}"/>
              </a:ext>
            </a:extLst>
          </p:cNvPr>
          <p:cNvSpPr/>
          <p:nvPr/>
        </p:nvSpPr>
        <p:spPr>
          <a:xfrm>
            <a:off x="2054942" y="3429000"/>
            <a:ext cx="1543664" cy="25391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FFDB96E3-35FE-3A48-0DC9-B1AF9B60F99A}"/>
              </a:ext>
            </a:extLst>
          </p:cNvPr>
          <p:cNvCxnSpPr/>
          <p:nvPr/>
        </p:nvCxnSpPr>
        <p:spPr>
          <a:xfrm>
            <a:off x="3598605" y="3726426"/>
            <a:ext cx="1170039"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3B896C8-4A50-A798-C396-F5F6095B662D}"/>
              </a:ext>
            </a:extLst>
          </p:cNvPr>
          <p:cNvCxnSpPr/>
          <p:nvPr/>
        </p:nvCxnSpPr>
        <p:spPr>
          <a:xfrm>
            <a:off x="4768644" y="3726426"/>
            <a:ext cx="0" cy="37362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B70A4FB-C213-547D-9038-FC026F1ACFDA}"/>
              </a:ext>
            </a:extLst>
          </p:cNvPr>
          <p:cNvSpPr/>
          <p:nvPr/>
        </p:nvSpPr>
        <p:spPr>
          <a:xfrm>
            <a:off x="4635908" y="4010338"/>
            <a:ext cx="265471" cy="688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Arrow Connector 11">
            <a:extLst>
              <a:ext uri="{FF2B5EF4-FFF2-40B4-BE49-F238E27FC236}">
                <a16:creationId xmlns:a16="http://schemas.microsoft.com/office/drawing/2014/main" id="{BC74EEF2-8F07-27D7-977B-DF0BB0900B3A}"/>
              </a:ext>
            </a:extLst>
          </p:cNvPr>
          <p:cNvCxnSpPr>
            <a:cxnSpLocks/>
          </p:cNvCxnSpPr>
          <p:nvPr/>
        </p:nvCxnSpPr>
        <p:spPr>
          <a:xfrm flipV="1">
            <a:off x="4404852" y="4178710"/>
            <a:ext cx="884903" cy="3339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7E21060-6B83-B9E9-3303-C99D5D34D84A}"/>
              </a:ext>
            </a:extLst>
          </p:cNvPr>
          <p:cNvSpPr/>
          <p:nvPr/>
        </p:nvSpPr>
        <p:spPr>
          <a:xfrm>
            <a:off x="4635906" y="5053780"/>
            <a:ext cx="265471" cy="688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5CB72290-8D2A-0891-CC4E-501257149089}"/>
              </a:ext>
            </a:extLst>
          </p:cNvPr>
          <p:cNvCxnSpPr/>
          <p:nvPr/>
        </p:nvCxnSpPr>
        <p:spPr>
          <a:xfrm>
            <a:off x="4768641" y="4698590"/>
            <a:ext cx="0" cy="37362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99C1C24-E8E4-53CC-4EEB-6376104857A6}"/>
              </a:ext>
            </a:extLst>
          </p:cNvPr>
          <p:cNvCxnSpPr/>
          <p:nvPr/>
        </p:nvCxnSpPr>
        <p:spPr>
          <a:xfrm>
            <a:off x="4768641" y="5594555"/>
            <a:ext cx="0" cy="37362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52B4C7-A5C9-08EA-7801-CA4D8C9BED4F}"/>
              </a:ext>
            </a:extLst>
          </p:cNvPr>
          <p:cNvCxnSpPr>
            <a:cxnSpLocks/>
          </p:cNvCxnSpPr>
          <p:nvPr/>
        </p:nvCxnSpPr>
        <p:spPr>
          <a:xfrm>
            <a:off x="4404852" y="5958349"/>
            <a:ext cx="74970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B63491B-AFB5-46E7-7044-F06A2C2EEC07}"/>
              </a:ext>
            </a:extLst>
          </p:cNvPr>
          <p:cNvCxnSpPr/>
          <p:nvPr/>
        </p:nvCxnSpPr>
        <p:spPr>
          <a:xfrm>
            <a:off x="3598605" y="4885403"/>
            <a:ext cx="1170039"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0461E0-CEBA-984B-960B-135C824EB8D0}"/>
              </a:ext>
            </a:extLst>
          </p:cNvPr>
          <p:cNvSpPr txBox="1"/>
          <p:nvPr/>
        </p:nvSpPr>
        <p:spPr>
          <a:xfrm>
            <a:off x="4935783" y="4255888"/>
            <a:ext cx="948808" cy="369332"/>
          </a:xfrm>
          <a:prstGeom prst="rect">
            <a:avLst/>
          </a:prstGeom>
          <a:noFill/>
        </p:spPr>
        <p:txBody>
          <a:bodyPr wrap="square" rtlCol="0">
            <a:spAutoFit/>
          </a:bodyPr>
          <a:lstStyle/>
          <a:p>
            <a:r>
              <a:rPr lang="en-IN" dirty="0"/>
              <a:t>LDR</a:t>
            </a:r>
          </a:p>
        </p:txBody>
      </p:sp>
      <p:sp>
        <p:nvSpPr>
          <p:cNvPr id="25" name="TextBox 24">
            <a:extLst>
              <a:ext uri="{FF2B5EF4-FFF2-40B4-BE49-F238E27FC236}">
                <a16:creationId xmlns:a16="http://schemas.microsoft.com/office/drawing/2014/main" id="{8E0D1CDC-1EA8-879E-D4B5-4CE5765A14E6}"/>
              </a:ext>
            </a:extLst>
          </p:cNvPr>
          <p:cNvSpPr txBox="1"/>
          <p:nvPr/>
        </p:nvSpPr>
        <p:spPr>
          <a:xfrm>
            <a:off x="4426973" y="5937781"/>
            <a:ext cx="948808" cy="369332"/>
          </a:xfrm>
          <a:prstGeom prst="rect">
            <a:avLst/>
          </a:prstGeom>
          <a:noFill/>
        </p:spPr>
        <p:txBody>
          <a:bodyPr wrap="square" rtlCol="0">
            <a:spAutoFit/>
          </a:bodyPr>
          <a:lstStyle/>
          <a:p>
            <a:r>
              <a:rPr lang="en-IN" dirty="0"/>
              <a:t>GND</a:t>
            </a:r>
          </a:p>
        </p:txBody>
      </p:sp>
      <p:sp>
        <p:nvSpPr>
          <p:cNvPr id="26" name="TextBox 25">
            <a:extLst>
              <a:ext uri="{FF2B5EF4-FFF2-40B4-BE49-F238E27FC236}">
                <a16:creationId xmlns:a16="http://schemas.microsoft.com/office/drawing/2014/main" id="{1CC9B5F9-A697-1644-1A60-9742E8C6EF3D}"/>
              </a:ext>
            </a:extLst>
          </p:cNvPr>
          <p:cNvSpPr txBox="1"/>
          <p:nvPr/>
        </p:nvSpPr>
        <p:spPr>
          <a:xfrm>
            <a:off x="4975121" y="5133520"/>
            <a:ext cx="948808" cy="369332"/>
          </a:xfrm>
          <a:prstGeom prst="rect">
            <a:avLst/>
          </a:prstGeom>
          <a:noFill/>
        </p:spPr>
        <p:txBody>
          <a:bodyPr wrap="square" rtlCol="0">
            <a:spAutoFit/>
          </a:bodyPr>
          <a:lstStyle/>
          <a:p>
            <a:r>
              <a:rPr lang="en-IN" dirty="0"/>
              <a:t>10K</a:t>
            </a:r>
          </a:p>
        </p:txBody>
      </p:sp>
      <p:sp>
        <p:nvSpPr>
          <p:cNvPr id="27" name="TextBox 26">
            <a:extLst>
              <a:ext uri="{FF2B5EF4-FFF2-40B4-BE49-F238E27FC236}">
                <a16:creationId xmlns:a16="http://schemas.microsoft.com/office/drawing/2014/main" id="{F60C66F5-B07B-4B78-638A-E7B182C312BD}"/>
              </a:ext>
            </a:extLst>
          </p:cNvPr>
          <p:cNvSpPr txBox="1"/>
          <p:nvPr/>
        </p:nvSpPr>
        <p:spPr>
          <a:xfrm>
            <a:off x="3538386" y="3374775"/>
            <a:ext cx="948808" cy="369332"/>
          </a:xfrm>
          <a:prstGeom prst="rect">
            <a:avLst/>
          </a:prstGeom>
          <a:noFill/>
        </p:spPr>
        <p:txBody>
          <a:bodyPr wrap="square" rtlCol="0">
            <a:spAutoFit/>
          </a:bodyPr>
          <a:lstStyle/>
          <a:p>
            <a:r>
              <a:rPr lang="en-IN" dirty="0"/>
              <a:t>5V</a:t>
            </a:r>
          </a:p>
        </p:txBody>
      </p:sp>
      <p:sp>
        <p:nvSpPr>
          <p:cNvPr id="28" name="TextBox 27">
            <a:extLst>
              <a:ext uri="{FF2B5EF4-FFF2-40B4-BE49-F238E27FC236}">
                <a16:creationId xmlns:a16="http://schemas.microsoft.com/office/drawing/2014/main" id="{8840887E-6570-1555-19BD-16D8BDB1285B}"/>
              </a:ext>
            </a:extLst>
          </p:cNvPr>
          <p:cNvSpPr txBox="1"/>
          <p:nvPr/>
        </p:nvSpPr>
        <p:spPr>
          <a:xfrm>
            <a:off x="3527325" y="4544937"/>
            <a:ext cx="948808" cy="369332"/>
          </a:xfrm>
          <a:prstGeom prst="rect">
            <a:avLst/>
          </a:prstGeom>
          <a:noFill/>
        </p:spPr>
        <p:txBody>
          <a:bodyPr wrap="square" rtlCol="0">
            <a:spAutoFit/>
          </a:bodyPr>
          <a:lstStyle/>
          <a:p>
            <a:r>
              <a:rPr lang="en-IN" dirty="0"/>
              <a:t>A0</a:t>
            </a:r>
          </a:p>
        </p:txBody>
      </p:sp>
    </p:spTree>
    <p:extLst>
      <p:ext uri="{BB962C8B-B14F-4D97-AF65-F5344CB8AC3E}">
        <p14:creationId xmlns:p14="http://schemas.microsoft.com/office/powerpoint/2010/main" val="2658292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0685B-9E35-D8CB-0AA6-8C928B4E09F8}"/>
              </a:ext>
            </a:extLst>
          </p:cNvPr>
          <p:cNvSpPr>
            <a:spLocks noGrp="1"/>
          </p:cNvSpPr>
          <p:nvPr>
            <p:ph type="title"/>
          </p:nvPr>
        </p:nvSpPr>
        <p:spPr/>
        <p:txBody>
          <a:bodyPr/>
          <a:lstStyle/>
          <a:p>
            <a:r>
              <a:rPr lang="en-IN" dirty="0"/>
              <a:t>Light sensor</a:t>
            </a:r>
          </a:p>
        </p:txBody>
      </p:sp>
      <p:sp>
        <p:nvSpPr>
          <p:cNvPr id="3" name="Content Placeholder 2">
            <a:extLst>
              <a:ext uri="{FF2B5EF4-FFF2-40B4-BE49-F238E27FC236}">
                <a16:creationId xmlns:a16="http://schemas.microsoft.com/office/drawing/2014/main" id="{DB50A140-0C16-B33A-308C-33BD734BC5A6}"/>
              </a:ext>
            </a:extLst>
          </p:cNvPr>
          <p:cNvSpPr>
            <a:spLocks noGrp="1"/>
          </p:cNvSpPr>
          <p:nvPr>
            <p:ph idx="1"/>
          </p:nvPr>
        </p:nvSpPr>
        <p:spPr>
          <a:xfrm>
            <a:off x="5354648" y="0"/>
            <a:ext cx="4998720" cy="6764593"/>
          </a:xfrm>
        </p:spPr>
        <p:txBody>
          <a:bodyPr>
            <a:normAutofit lnSpcReduction="10000"/>
          </a:bodyPr>
          <a:lstStyle/>
          <a:p>
            <a:pPr>
              <a:lnSpc>
                <a:spcPct val="120000"/>
              </a:lnSpc>
              <a:spcBef>
                <a:spcPts val="0"/>
              </a:spcBef>
              <a:spcAft>
                <a:spcPts val="0"/>
              </a:spcAft>
            </a:pPr>
            <a:endParaRPr lang="en-IN" dirty="0"/>
          </a:p>
          <a:p>
            <a:pPr>
              <a:lnSpc>
                <a:spcPct val="120000"/>
              </a:lnSpc>
              <a:spcBef>
                <a:spcPts val="0"/>
              </a:spcBef>
              <a:spcAft>
                <a:spcPts val="0"/>
              </a:spcAft>
            </a:pPr>
            <a:r>
              <a:rPr lang="en-IN" dirty="0"/>
              <a:t>void loop() {</a:t>
            </a:r>
          </a:p>
          <a:p>
            <a:pPr>
              <a:lnSpc>
                <a:spcPct val="120000"/>
              </a:lnSpc>
              <a:spcBef>
                <a:spcPts val="0"/>
              </a:spcBef>
              <a:spcAft>
                <a:spcPts val="0"/>
              </a:spcAft>
            </a:pPr>
            <a:r>
              <a:rPr lang="en-IN" dirty="0"/>
              <a:t>int </a:t>
            </a:r>
            <a:r>
              <a:rPr lang="en-IN" dirty="0" err="1"/>
              <a:t>analogValue</a:t>
            </a:r>
            <a:r>
              <a:rPr lang="en-IN" dirty="0"/>
              <a:t> = </a:t>
            </a:r>
            <a:r>
              <a:rPr lang="en-IN" dirty="0" err="1"/>
              <a:t>analogRead</a:t>
            </a:r>
            <a:r>
              <a:rPr lang="en-IN" dirty="0"/>
              <a:t>(A0);</a:t>
            </a:r>
          </a:p>
          <a:p>
            <a:pPr>
              <a:lnSpc>
                <a:spcPct val="120000"/>
              </a:lnSpc>
              <a:spcBef>
                <a:spcPts val="0"/>
              </a:spcBef>
              <a:spcAft>
                <a:spcPts val="0"/>
              </a:spcAft>
            </a:pPr>
            <a:r>
              <a:rPr lang="en-IN" dirty="0"/>
              <a:t> </a:t>
            </a:r>
            <a:r>
              <a:rPr lang="en-IN" dirty="0" err="1"/>
              <a:t>Serial.print</a:t>
            </a:r>
            <a:r>
              <a:rPr lang="en-IN" dirty="0"/>
              <a:t>("Analog reading: ");</a:t>
            </a:r>
          </a:p>
          <a:p>
            <a:pPr>
              <a:lnSpc>
                <a:spcPct val="120000"/>
              </a:lnSpc>
              <a:spcBef>
                <a:spcPts val="0"/>
              </a:spcBef>
              <a:spcAft>
                <a:spcPts val="0"/>
              </a:spcAft>
            </a:pPr>
            <a:r>
              <a:rPr lang="en-IN" dirty="0"/>
              <a:t> </a:t>
            </a:r>
            <a:r>
              <a:rPr lang="en-IN" dirty="0" err="1"/>
              <a:t>Serial.print</a:t>
            </a:r>
            <a:r>
              <a:rPr lang="en-IN" dirty="0"/>
              <a:t>(</a:t>
            </a:r>
            <a:r>
              <a:rPr lang="en-IN" dirty="0" err="1"/>
              <a:t>analogValue</a:t>
            </a:r>
            <a:r>
              <a:rPr lang="en-IN" dirty="0"/>
              <a:t>);   </a:t>
            </a:r>
          </a:p>
          <a:p>
            <a:pPr>
              <a:lnSpc>
                <a:spcPct val="120000"/>
              </a:lnSpc>
              <a:spcBef>
                <a:spcPts val="0"/>
              </a:spcBef>
              <a:spcAft>
                <a:spcPts val="0"/>
              </a:spcAft>
            </a:pPr>
            <a:endParaRPr lang="en-IN" dirty="0"/>
          </a:p>
          <a:p>
            <a:pPr>
              <a:lnSpc>
                <a:spcPct val="120000"/>
              </a:lnSpc>
              <a:spcBef>
                <a:spcPts val="0"/>
              </a:spcBef>
              <a:spcAft>
                <a:spcPts val="0"/>
              </a:spcAft>
            </a:pPr>
            <a:r>
              <a:rPr lang="en-IN" dirty="0"/>
              <a:t>if (</a:t>
            </a:r>
            <a:r>
              <a:rPr lang="en-IN" dirty="0" err="1"/>
              <a:t>analogValue</a:t>
            </a:r>
            <a:r>
              <a:rPr lang="en-IN" dirty="0"/>
              <a:t> &lt; 10) {</a:t>
            </a:r>
          </a:p>
          <a:p>
            <a:pPr>
              <a:lnSpc>
                <a:spcPct val="120000"/>
              </a:lnSpc>
              <a:spcBef>
                <a:spcPts val="0"/>
              </a:spcBef>
              <a:spcAft>
                <a:spcPts val="0"/>
              </a:spcAft>
            </a:pPr>
            <a:r>
              <a:rPr lang="en-IN" dirty="0"/>
              <a:t>    </a:t>
            </a:r>
            <a:r>
              <a:rPr lang="en-IN" dirty="0" err="1"/>
              <a:t>Serial.println</a:t>
            </a:r>
            <a:r>
              <a:rPr lang="en-IN" dirty="0"/>
              <a:t>(" - Dark");</a:t>
            </a:r>
          </a:p>
          <a:p>
            <a:pPr>
              <a:lnSpc>
                <a:spcPct val="120000"/>
              </a:lnSpc>
              <a:spcBef>
                <a:spcPts val="0"/>
              </a:spcBef>
              <a:spcAft>
                <a:spcPts val="0"/>
              </a:spcAft>
            </a:pPr>
            <a:r>
              <a:rPr lang="en-IN" dirty="0"/>
              <a:t>  } else if (</a:t>
            </a:r>
            <a:r>
              <a:rPr lang="en-IN" dirty="0" err="1"/>
              <a:t>analogValue</a:t>
            </a:r>
            <a:r>
              <a:rPr lang="en-IN" dirty="0"/>
              <a:t> &lt; 200) {</a:t>
            </a:r>
          </a:p>
          <a:p>
            <a:pPr>
              <a:lnSpc>
                <a:spcPct val="120000"/>
              </a:lnSpc>
              <a:spcBef>
                <a:spcPts val="0"/>
              </a:spcBef>
              <a:spcAft>
                <a:spcPts val="0"/>
              </a:spcAft>
            </a:pPr>
            <a:r>
              <a:rPr lang="en-IN" dirty="0"/>
              <a:t>    </a:t>
            </a:r>
            <a:r>
              <a:rPr lang="en-IN" dirty="0" err="1"/>
              <a:t>Serial.println</a:t>
            </a:r>
            <a:r>
              <a:rPr lang="en-IN" dirty="0"/>
              <a:t>(" - Dim");</a:t>
            </a:r>
          </a:p>
          <a:p>
            <a:pPr>
              <a:lnSpc>
                <a:spcPct val="120000"/>
              </a:lnSpc>
              <a:spcBef>
                <a:spcPts val="0"/>
              </a:spcBef>
              <a:spcAft>
                <a:spcPts val="0"/>
              </a:spcAft>
            </a:pPr>
            <a:r>
              <a:rPr lang="en-IN" dirty="0"/>
              <a:t>  } else if (</a:t>
            </a:r>
            <a:r>
              <a:rPr lang="en-IN" dirty="0" err="1"/>
              <a:t>analogValue</a:t>
            </a:r>
            <a:r>
              <a:rPr lang="en-IN" dirty="0"/>
              <a:t> &lt; 500) {</a:t>
            </a:r>
          </a:p>
          <a:p>
            <a:pPr>
              <a:lnSpc>
                <a:spcPct val="120000"/>
              </a:lnSpc>
              <a:spcBef>
                <a:spcPts val="0"/>
              </a:spcBef>
              <a:spcAft>
                <a:spcPts val="0"/>
              </a:spcAft>
            </a:pPr>
            <a:r>
              <a:rPr lang="en-IN" dirty="0"/>
              <a:t>    </a:t>
            </a:r>
            <a:r>
              <a:rPr lang="en-IN" dirty="0" err="1"/>
              <a:t>Serial.println</a:t>
            </a:r>
            <a:r>
              <a:rPr lang="en-IN" dirty="0"/>
              <a:t>(" - Light");</a:t>
            </a:r>
          </a:p>
          <a:p>
            <a:pPr>
              <a:lnSpc>
                <a:spcPct val="120000"/>
              </a:lnSpc>
              <a:spcBef>
                <a:spcPts val="0"/>
              </a:spcBef>
              <a:spcAft>
                <a:spcPts val="0"/>
              </a:spcAft>
            </a:pPr>
            <a:r>
              <a:rPr lang="en-IN" dirty="0"/>
              <a:t>  } else if (</a:t>
            </a:r>
            <a:r>
              <a:rPr lang="en-IN" dirty="0" err="1"/>
              <a:t>analogValue</a:t>
            </a:r>
            <a:r>
              <a:rPr lang="en-IN" dirty="0"/>
              <a:t> &lt; 800) {</a:t>
            </a:r>
          </a:p>
          <a:p>
            <a:pPr>
              <a:lnSpc>
                <a:spcPct val="120000"/>
              </a:lnSpc>
              <a:spcBef>
                <a:spcPts val="0"/>
              </a:spcBef>
              <a:spcAft>
                <a:spcPts val="0"/>
              </a:spcAft>
            </a:pPr>
            <a:r>
              <a:rPr lang="en-IN" dirty="0"/>
              <a:t>    </a:t>
            </a:r>
            <a:r>
              <a:rPr lang="en-IN" dirty="0" err="1"/>
              <a:t>Serial.println</a:t>
            </a:r>
            <a:r>
              <a:rPr lang="en-IN" dirty="0"/>
              <a:t>(" - Bright");</a:t>
            </a:r>
          </a:p>
          <a:p>
            <a:pPr>
              <a:lnSpc>
                <a:spcPct val="120000"/>
              </a:lnSpc>
              <a:spcBef>
                <a:spcPts val="0"/>
              </a:spcBef>
              <a:spcAft>
                <a:spcPts val="0"/>
              </a:spcAft>
            </a:pPr>
            <a:r>
              <a:rPr lang="en-IN" dirty="0"/>
              <a:t>  } else {</a:t>
            </a:r>
          </a:p>
          <a:p>
            <a:pPr>
              <a:lnSpc>
                <a:spcPct val="120000"/>
              </a:lnSpc>
              <a:spcBef>
                <a:spcPts val="0"/>
              </a:spcBef>
              <a:spcAft>
                <a:spcPts val="0"/>
              </a:spcAft>
            </a:pPr>
            <a:r>
              <a:rPr lang="en-IN" dirty="0"/>
              <a:t>    </a:t>
            </a:r>
            <a:r>
              <a:rPr lang="en-IN" dirty="0" err="1"/>
              <a:t>Serial.println</a:t>
            </a:r>
            <a:r>
              <a:rPr lang="en-IN" dirty="0"/>
              <a:t>(" - Very bright");</a:t>
            </a:r>
          </a:p>
          <a:p>
            <a:pPr>
              <a:lnSpc>
                <a:spcPct val="120000"/>
              </a:lnSpc>
              <a:spcBef>
                <a:spcPts val="0"/>
              </a:spcBef>
              <a:spcAft>
                <a:spcPts val="0"/>
              </a:spcAft>
            </a:pPr>
            <a:r>
              <a:rPr lang="en-IN" dirty="0"/>
              <a:t>  }</a:t>
            </a:r>
          </a:p>
          <a:p>
            <a:r>
              <a:rPr lang="en-IN" dirty="0"/>
              <a:t>  delay(500);</a:t>
            </a:r>
          </a:p>
          <a:p>
            <a:r>
              <a:rPr lang="en-IN" dirty="0"/>
              <a:t>}</a:t>
            </a:r>
          </a:p>
        </p:txBody>
      </p:sp>
      <p:sp>
        <p:nvSpPr>
          <p:cNvPr id="4" name="TextBox 3">
            <a:extLst>
              <a:ext uri="{FF2B5EF4-FFF2-40B4-BE49-F238E27FC236}">
                <a16:creationId xmlns:a16="http://schemas.microsoft.com/office/drawing/2014/main" id="{1FCCB21E-0D35-3E51-79FC-94026AE8DCF7}"/>
              </a:ext>
            </a:extLst>
          </p:cNvPr>
          <p:cNvSpPr txBox="1"/>
          <p:nvPr/>
        </p:nvSpPr>
        <p:spPr>
          <a:xfrm>
            <a:off x="1632154" y="2389238"/>
            <a:ext cx="2399071" cy="1477328"/>
          </a:xfrm>
          <a:prstGeom prst="rect">
            <a:avLst/>
          </a:prstGeom>
          <a:noFill/>
        </p:spPr>
        <p:txBody>
          <a:bodyPr wrap="square" rtlCol="0">
            <a:spAutoFit/>
          </a:bodyPr>
          <a:lstStyle/>
          <a:p>
            <a:pPr>
              <a:lnSpc>
                <a:spcPct val="120000"/>
              </a:lnSpc>
              <a:spcBef>
                <a:spcPts val="0"/>
              </a:spcBef>
              <a:spcAft>
                <a:spcPts val="0"/>
              </a:spcAft>
            </a:pPr>
            <a:r>
              <a:rPr lang="en-IN" sz="2000" dirty="0"/>
              <a:t>void setup() {</a:t>
            </a:r>
          </a:p>
          <a:p>
            <a:pPr>
              <a:lnSpc>
                <a:spcPct val="120000"/>
              </a:lnSpc>
              <a:spcBef>
                <a:spcPts val="0"/>
              </a:spcBef>
              <a:spcAft>
                <a:spcPts val="0"/>
              </a:spcAft>
            </a:pPr>
            <a:r>
              <a:rPr lang="en-IN" sz="2000" dirty="0" err="1"/>
              <a:t>Serial.begin</a:t>
            </a:r>
            <a:r>
              <a:rPr lang="en-IN" sz="2000" dirty="0"/>
              <a:t>(9600);</a:t>
            </a:r>
          </a:p>
          <a:p>
            <a:pPr>
              <a:lnSpc>
                <a:spcPct val="120000"/>
              </a:lnSpc>
              <a:spcBef>
                <a:spcPts val="0"/>
              </a:spcBef>
              <a:spcAft>
                <a:spcPts val="0"/>
              </a:spcAft>
            </a:pPr>
            <a:r>
              <a:rPr lang="en-IN" sz="2000" dirty="0"/>
              <a:t>}</a:t>
            </a:r>
          </a:p>
          <a:p>
            <a:endParaRPr lang="en-IN" dirty="0"/>
          </a:p>
        </p:txBody>
      </p:sp>
    </p:spTree>
    <p:extLst>
      <p:ext uri="{BB962C8B-B14F-4D97-AF65-F5344CB8AC3E}">
        <p14:creationId xmlns:p14="http://schemas.microsoft.com/office/powerpoint/2010/main" val="2404227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04CA6-76D6-1407-17C8-A5B370E4040D}"/>
              </a:ext>
            </a:extLst>
          </p:cNvPr>
          <p:cNvSpPr>
            <a:spLocks noGrp="1"/>
          </p:cNvSpPr>
          <p:nvPr>
            <p:ph type="title"/>
          </p:nvPr>
        </p:nvSpPr>
        <p:spPr/>
        <p:txBody>
          <a:bodyPr/>
          <a:lstStyle/>
          <a:p>
            <a:r>
              <a:rPr lang="en-IN" dirty="0"/>
              <a:t>Ultrasonic sensor HC-SR04</a:t>
            </a:r>
          </a:p>
        </p:txBody>
      </p:sp>
      <p:pic>
        <p:nvPicPr>
          <p:cNvPr id="3074" name="Picture 2" descr="Ultrasonic Sensor Pinout">
            <a:extLst>
              <a:ext uri="{FF2B5EF4-FFF2-40B4-BE49-F238E27FC236}">
                <a16:creationId xmlns:a16="http://schemas.microsoft.com/office/drawing/2014/main" id="{572EDED9-F4F6-AD37-E56A-5301C608D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404" y="1768929"/>
            <a:ext cx="5676705" cy="23275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329E127F-8EBC-97AD-A01A-25A4A16C480C}"/>
              </a:ext>
            </a:extLst>
          </p:cNvPr>
          <p:cNvSpPr/>
          <p:nvPr/>
        </p:nvSpPr>
        <p:spPr>
          <a:xfrm>
            <a:off x="4811469" y="2949528"/>
            <a:ext cx="1091381" cy="39329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VCC pin</a:t>
            </a:r>
          </a:p>
        </p:txBody>
      </p:sp>
      <p:sp>
        <p:nvSpPr>
          <p:cNvPr id="4" name="Rectangle: Rounded Corners 3">
            <a:extLst>
              <a:ext uri="{FF2B5EF4-FFF2-40B4-BE49-F238E27FC236}">
                <a16:creationId xmlns:a16="http://schemas.microsoft.com/office/drawing/2014/main" id="{84E84D26-0C87-7E5A-087A-197D1868E27B}"/>
              </a:ext>
            </a:extLst>
          </p:cNvPr>
          <p:cNvSpPr/>
          <p:nvPr/>
        </p:nvSpPr>
        <p:spPr>
          <a:xfrm>
            <a:off x="4831133" y="3738065"/>
            <a:ext cx="1091381" cy="39329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TRIG pin</a:t>
            </a:r>
          </a:p>
        </p:txBody>
      </p:sp>
      <p:sp>
        <p:nvSpPr>
          <p:cNvPr id="5" name="Rectangle: Rounded Corners 4">
            <a:extLst>
              <a:ext uri="{FF2B5EF4-FFF2-40B4-BE49-F238E27FC236}">
                <a16:creationId xmlns:a16="http://schemas.microsoft.com/office/drawing/2014/main" id="{D7525103-9F4A-A897-9D33-BC531D4935B3}"/>
              </a:ext>
            </a:extLst>
          </p:cNvPr>
          <p:cNvSpPr/>
          <p:nvPr/>
        </p:nvSpPr>
        <p:spPr>
          <a:xfrm>
            <a:off x="4811469" y="4128421"/>
            <a:ext cx="1091381" cy="39329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ECHOpin</a:t>
            </a:r>
            <a:r>
              <a:rPr lang="en-IN" dirty="0"/>
              <a:t> </a:t>
            </a:r>
          </a:p>
        </p:txBody>
      </p:sp>
      <p:sp>
        <p:nvSpPr>
          <p:cNvPr id="6" name="Rectangle: Rounded Corners 5">
            <a:extLst>
              <a:ext uri="{FF2B5EF4-FFF2-40B4-BE49-F238E27FC236}">
                <a16:creationId xmlns:a16="http://schemas.microsoft.com/office/drawing/2014/main" id="{A5DA92A6-22B2-684B-53DB-924F88D229D1}"/>
              </a:ext>
            </a:extLst>
          </p:cNvPr>
          <p:cNvSpPr/>
          <p:nvPr/>
        </p:nvSpPr>
        <p:spPr>
          <a:xfrm>
            <a:off x="4831133" y="3350270"/>
            <a:ext cx="1091381" cy="393290"/>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GND pin</a:t>
            </a:r>
          </a:p>
        </p:txBody>
      </p:sp>
      <p:sp>
        <p:nvSpPr>
          <p:cNvPr id="7" name="TextBox 6">
            <a:extLst>
              <a:ext uri="{FF2B5EF4-FFF2-40B4-BE49-F238E27FC236}">
                <a16:creationId xmlns:a16="http://schemas.microsoft.com/office/drawing/2014/main" id="{BCBB6252-031C-CE81-03FC-7446BC4D60C2}"/>
              </a:ext>
            </a:extLst>
          </p:cNvPr>
          <p:cNvSpPr txBox="1"/>
          <p:nvPr/>
        </p:nvSpPr>
        <p:spPr>
          <a:xfrm>
            <a:off x="5902847" y="2959210"/>
            <a:ext cx="2890683" cy="369332"/>
          </a:xfrm>
          <a:prstGeom prst="rect">
            <a:avLst/>
          </a:prstGeom>
          <a:noFill/>
        </p:spPr>
        <p:txBody>
          <a:bodyPr wrap="square" rtlCol="0">
            <a:spAutoFit/>
          </a:bodyPr>
          <a:lstStyle/>
          <a:p>
            <a:r>
              <a:rPr lang="en-IN" dirty="0"/>
              <a:t>Connected to VCC(5V)</a:t>
            </a:r>
          </a:p>
        </p:txBody>
      </p:sp>
      <p:sp>
        <p:nvSpPr>
          <p:cNvPr id="8" name="TextBox 7">
            <a:extLst>
              <a:ext uri="{FF2B5EF4-FFF2-40B4-BE49-F238E27FC236}">
                <a16:creationId xmlns:a16="http://schemas.microsoft.com/office/drawing/2014/main" id="{231E4F4F-AC05-4575-7D2B-BBE1EFED490C}"/>
              </a:ext>
            </a:extLst>
          </p:cNvPr>
          <p:cNvSpPr txBox="1"/>
          <p:nvPr/>
        </p:nvSpPr>
        <p:spPr>
          <a:xfrm>
            <a:off x="5922514" y="3363495"/>
            <a:ext cx="2890683" cy="369332"/>
          </a:xfrm>
          <a:prstGeom prst="rect">
            <a:avLst/>
          </a:prstGeom>
          <a:noFill/>
        </p:spPr>
        <p:txBody>
          <a:bodyPr wrap="square" rtlCol="0">
            <a:spAutoFit/>
          </a:bodyPr>
          <a:lstStyle/>
          <a:p>
            <a:r>
              <a:rPr lang="en-IN" dirty="0"/>
              <a:t>Connected to GND(0V)</a:t>
            </a:r>
          </a:p>
        </p:txBody>
      </p:sp>
      <p:sp>
        <p:nvSpPr>
          <p:cNvPr id="9" name="TextBox 8">
            <a:extLst>
              <a:ext uri="{FF2B5EF4-FFF2-40B4-BE49-F238E27FC236}">
                <a16:creationId xmlns:a16="http://schemas.microsoft.com/office/drawing/2014/main" id="{E3DAFC27-F19D-655B-88F3-849E30EFFE20}"/>
              </a:ext>
            </a:extLst>
          </p:cNvPr>
          <p:cNvSpPr txBox="1"/>
          <p:nvPr/>
        </p:nvSpPr>
        <p:spPr>
          <a:xfrm>
            <a:off x="5902847" y="3725944"/>
            <a:ext cx="4930879" cy="369332"/>
          </a:xfrm>
          <a:prstGeom prst="rect">
            <a:avLst/>
          </a:prstGeom>
          <a:noFill/>
        </p:spPr>
        <p:txBody>
          <a:bodyPr wrap="square" rtlCol="0">
            <a:spAutoFit/>
          </a:bodyPr>
          <a:lstStyle/>
          <a:p>
            <a:r>
              <a:rPr lang="en-IN" dirty="0"/>
              <a:t>This pin receives trigger pulse from Arduino</a:t>
            </a:r>
          </a:p>
        </p:txBody>
      </p:sp>
      <p:sp>
        <p:nvSpPr>
          <p:cNvPr id="10" name="TextBox 9">
            <a:extLst>
              <a:ext uri="{FF2B5EF4-FFF2-40B4-BE49-F238E27FC236}">
                <a16:creationId xmlns:a16="http://schemas.microsoft.com/office/drawing/2014/main" id="{7975972B-9AE7-3E7D-9E70-2D5FAA59C6CC}"/>
              </a:ext>
            </a:extLst>
          </p:cNvPr>
          <p:cNvSpPr txBox="1"/>
          <p:nvPr/>
        </p:nvSpPr>
        <p:spPr>
          <a:xfrm>
            <a:off x="5922514" y="4159066"/>
            <a:ext cx="4930879" cy="646331"/>
          </a:xfrm>
          <a:prstGeom prst="rect">
            <a:avLst/>
          </a:prstGeom>
          <a:noFill/>
        </p:spPr>
        <p:txBody>
          <a:bodyPr wrap="square" rtlCol="0">
            <a:spAutoFit/>
          </a:bodyPr>
          <a:lstStyle/>
          <a:p>
            <a:r>
              <a:rPr lang="en-IN" dirty="0"/>
              <a:t>This pin sends a signal(pulse) to Arduino and Arduino measures the width of the pulse</a:t>
            </a:r>
          </a:p>
        </p:txBody>
      </p:sp>
    </p:spTree>
    <p:extLst>
      <p:ext uri="{BB962C8B-B14F-4D97-AF65-F5344CB8AC3E}">
        <p14:creationId xmlns:p14="http://schemas.microsoft.com/office/powerpoint/2010/main" val="1009622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E2D-97C1-1851-F5BD-1626E0C02BB9}"/>
              </a:ext>
            </a:extLst>
          </p:cNvPr>
          <p:cNvSpPr>
            <a:spLocks noGrp="1"/>
          </p:cNvSpPr>
          <p:nvPr>
            <p:ph type="title"/>
          </p:nvPr>
        </p:nvSpPr>
        <p:spPr/>
        <p:txBody>
          <a:bodyPr/>
          <a:lstStyle/>
          <a:p>
            <a:r>
              <a:rPr lang="en-IN" dirty="0"/>
              <a:t>UNO pinout</a:t>
            </a:r>
          </a:p>
        </p:txBody>
      </p:sp>
      <p:pic>
        <p:nvPicPr>
          <p:cNvPr id="1026" name="Picture 2" descr="Arduino-UNO-Pinout">
            <a:extLst>
              <a:ext uri="{FF2B5EF4-FFF2-40B4-BE49-F238E27FC236}">
                <a16:creationId xmlns:a16="http://schemas.microsoft.com/office/drawing/2014/main" id="{2E88657A-047F-B9DC-FD70-8CEA0A7C8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9235" y="702392"/>
            <a:ext cx="7143750"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703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2A58F-7061-9F6B-B3B5-D5AB6075842B}"/>
              </a:ext>
            </a:extLst>
          </p:cNvPr>
          <p:cNvSpPr>
            <a:spLocks noGrp="1"/>
          </p:cNvSpPr>
          <p:nvPr>
            <p:ph type="title"/>
          </p:nvPr>
        </p:nvSpPr>
        <p:spPr/>
        <p:txBody>
          <a:bodyPr/>
          <a:lstStyle/>
          <a:p>
            <a:r>
              <a:rPr lang="en-IN" dirty="0"/>
              <a:t>Ultrasonic sensor</a:t>
            </a:r>
          </a:p>
        </p:txBody>
      </p:sp>
      <p:pic>
        <p:nvPicPr>
          <p:cNvPr id="3074" name="Picture 2" descr="Ultrasonic-sensor-working-">
            <a:extLst>
              <a:ext uri="{FF2B5EF4-FFF2-40B4-BE49-F238E27FC236}">
                <a16:creationId xmlns:a16="http://schemas.microsoft.com/office/drawing/2014/main" id="{D0465973-3255-9A29-F0C1-333829B3D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322" y="2100263"/>
            <a:ext cx="7400528" cy="3287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426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5F9FF-9677-8006-314B-C46524FA7FA8}"/>
              </a:ext>
            </a:extLst>
          </p:cNvPr>
          <p:cNvSpPr>
            <a:spLocks noGrp="1"/>
          </p:cNvSpPr>
          <p:nvPr>
            <p:ph type="title"/>
          </p:nvPr>
        </p:nvSpPr>
        <p:spPr/>
        <p:txBody>
          <a:bodyPr/>
          <a:lstStyle/>
          <a:p>
            <a:r>
              <a:rPr lang="en-IN" dirty="0"/>
              <a:t>Ultrasonic sensor</a:t>
            </a:r>
          </a:p>
        </p:txBody>
      </p:sp>
      <p:sp>
        <p:nvSpPr>
          <p:cNvPr id="8" name="AutoShape 2" descr="How Ultrasonic Sensor Working Principle - Explained">
            <a:extLst>
              <a:ext uri="{FF2B5EF4-FFF2-40B4-BE49-F238E27FC236}">
                <a16:creationId xmlns:a16="http://schemas.microsoft.com/office/drawing/2014/main" id="{3E6CACF5-8839-3545-BF92-E687DB5DF1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0" name="Picture 6" descr="Ultrasonic HC-SR04 timing diagram">
            <a:extLst>
              <a:ext uri="{FF2B5EF4-FFF2-40B4-BE49-F238E27FC236}">
                <a16:creationId xmlns:a16="http://schemas.microsoft.com/office/drawing/2014/main" id="{3E47D26A-58DB-2080-4EA3-BECFBB869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048" y="1893631"/>
            <a:ext cx="6477000"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76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043E6-FC8F-23AB-315B-D7FFD5FABB5E}"/>
              </a:ext>
            </a:extLst>
          </p:cNvPr>
          <p:cNvSpPr>
            <a:spLocks noGrp="1"/>
          </p:cNvSpPr>
          <p:nvPr>
            <p:ph type="title"/>
          </p:nvPr>
        </p:nvSpPr>
        <p:spPr/>
        <p:txBody>
          <a:bodyPr/>
          <a:lstStyle/>
          <a:p>
            <a:r>
              <a:rPr lang="en-IN" dirty="0"/>
              <a:t>Wiring Diagram</a:t>
            </a:r>
          </a:p>
        </p:txBody>
      </p:sp>
      <p:pic>
        <p:nvPicPr>
          <p:cNvPr id="2050" name="Picture 2" descr="Arduino Ultrasonic Sensor Wiring Diagram">
            <a:extLst>
              <a:ext uri="{FF2B5EF4-FFF2-40B4-BE49-F238E27FC236}">
                <a16:creationId xmlns:a16="http://schemas.microsoft.com/office/drawing/2014/main" id="{5575AC44-407A-61D2-5AAA-61ECE1016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088877"/>
            <a:ext cx="5702710" cy="31327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396ABB-0505-0424-829E-3155EC9564A7}"/>
              </a:ext>
            </a:extLst>
          </p:cNvPr>
          <p:cNvSpPr txBox="1"/>
          <p:nvPr/>
        </p:nvSpPr>
        <p:spPr>
          <a:xfrm>
            <a:off x="7924800" y="2212258"/>
            <a:ext cx="3382297" cy="646331"/>
          </a:xfrm>
          <a:prstGeom prst="rect">
            <a:avLst/>
          </a:prstGeom>
          <a:noFill/>
        </p:spPr>
        <p:txBody>
          <a:bodyPr wrap="square" rtlCol="0">
            <a:spAutoFit/>
          </a:bodyPr>
          <a:lstStyle/>
          <a:p>
            <a:r>
              <a:rPr lang="en-IN" dirty="0"/>
              <a:t>TRIG – pin 9</a:t>
            </a:r>
          </a:p>
          <a:p>
            <a:r>
              <a:rPr lang="en-IN" dirty="0"/>
              <a:t>ECHO – pin 8</a:t>
            </a:r>
          </a:p>
        </p:txBody>
      </p:sp>
    </p:spTree>
    <p:extLst>
      <p:ext uri="{BB962C8B-B14F-4D97-AF65-F5344CB8AC3E}">
        <p14:creationId xmlns:p14="http://schemas.microsoft.com/office/powerpoint/2010/main" val="1529754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4E53B-2A10-8440-A703-0C472993FEC1}"/>
              </a:ext>
            </a:extLst>
          </p:cNvPr>
          <p:cNvSpPr>
            <a:spLocks noGrp="1"/>
          </p:cNvSpPr>
          <p:nvPr>
            <p:ph type="title"/>
          </p:nvPr>
        </p:nvSpPr>
        <p:spPr/>
        <p:txBody>
          <a:bodyPr/>
          <a:lstStyle/>
          <a:p>
            <a:r>
              <a:rPr lang="en-IN" dirty="0"/>
              <a:t>Ultrasonic sensor</a:t>
            </a:r>
          </a:p>
        </p:txBody>
      </p:sp>
      <p:sp>
        <p:nvSpPr>
          <p:cNvPr id="3" name="Content Placeholder 2">
            <a:extLst>
              <a:ext uri="{FF2B5EF4-FFF2-40B4-BE49-F238E27FC236}">
                <a16:creationId xmlns:a16="http://schemas.microsoft.com/office/drawing/2014/main" id="{A9D5E4D7-6C43-2574-2F6A-5D3F45E26F22}"/>
              </a:ext>
            </a:extLst>
          </p:cNvPr>
          <p:cNvSpPr>
            <a:spLocks noGrp="1"/>
          </p:cNvSpPr>
          <p:nvPr>
            <p:ph idx="1"/>
          </p:nvPr>
        </p:nvSpPr>
        <p:spPr/>
        <p:txBody>
          <a:bodyPr/>
          <a:lstStyle/>
          <a:p>
            <a:r>
              <a:rPr lang="en-IN" dirty="0"/>
              <a:t>Travel time = Echo pulse duration (in microseconds)</a:t>
            </a:r>
          </a:p>
          <a:p>
            <a:r>
              <a:rPr lang="en-IN" dirty="0"/>
              <a:t>Speed of sound = 340 m/sec = 0.034 cm/microseconds</a:t>
            </a:r>
          </a:p>
          <a:p>
            <a:r>
              <a:rPr lang="en-IN" dirty="0"/>
              <a:t>Total distance = Travel time x Speed = Pulse duration x 0.034 cm</a:t>
            </a:r>
          </a:p>
          <a:p>
            <a:r>
              <a:rPr lang="en-IN" dirty="0"/>
              <a:t>Distance to target = Total distance / 2 = Pulse duration x 0.017</a:t>
            </a:r>
          </a:p>
          <a:p>
            <a:endParaRPr lang="en-IN" dirty="0"/>
          </a:p>
        </p:txBody>
      </p:sp>
    </p:spTree>
    <p:extLst>
      <p:ext uri="{BB962C8B-B14F-4D97-AF65-F5344CB8AC3E}">
        <p14:creationId xmlns:p14="http://schemas.microsoft.com/office/powerpoint/2010/main" val="3163440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C57F4-25AB-2F04-0FFE-2CCCDB793A32}"/>
              </a:ext>
            </a:extLst>
          </p:cNvPr>
          <p:cNvSpPr>
            <a:spLocks noGrp="1"/>
          </p:cNvSpPr>
          <p:nvPr>
            <p:ph type="title"/>
          </p:nvPr>
        </p:nvSpPr>
        <p:spPr/>
        <p:txBody>
          <a:bodyPr/>
          <a:lstStyle/>
          <a:p>
            <a:r>
              <a:rPr lang="en-IN" dirty="0"/>
              <a:t>Program</a:t>
            </a:r>
          </a:p>
        </p:txBody>
      </p:sp>
      <p:sp>
        <p:nvSpPr>
          <p:cNvPr id="3" name="Content Placeholder 2">
            <a:extLst>
              <a:ext uri="{FF2B5EF4-FFF2-40B4-BE49-F238E27FC236}">
                <a16:creationId xmlns:a16="http://schemas.microsoft.com/office/drawing/2014/main" id="{005B959B-8E00-2CB0-1579-C3AB96F9DB62}"/>
              </a:ext>
            </a:extLst>
          </p:cNvPr>
          <p:cNvSpPr>
            <a:spLocks noGrp="1"/>
          </p:cNvSpPr>
          <p:nvPr>
            <p:ph idx="1"/>
          </p:nvPr>
        </p:nvSpPr>
        <p:spPr>
          <a:xfrm>
            <a:off x="1097280" y="1845734"/>
            <a:ext cx="3396062" cy="4023360"/>
          </a:xfrm>
        </p:spPr>
        <p:txBody>
          <a:bodyPr/>
          <a:lstStyle/>
          <a:p>
            <a:r>
              <a:rPr lang="en-IN" b="1" dirty="0"/>
              <a:t>Trigger pulse generation</a:t>
            </a:r>
          </a:p>
          <a:p>
            <a:r>
              <a:rPr lang="en-US" dirty="0" err="1"/>
              <a:t>digitalWrite</a:t>
            </a:r>
            <a:r>
              <a:rPr lang="en-US" dirty="0"/>
              <a:t>(9, HIGH);</a:t>
            </a:r>
          </a:p>
          <a:p>
            <a:r>
              <a:rPr lang="en-US" dirty="0" err="1"/>
              <a:t>delayMicroseconds</a:t>
            </a:r>
            <a:r>
              <a:rPr lang="en-US" dirty="0"/>
              <a:t>(10);</a:t>
            </a:r>
          </a:p>
          <a:p>
            <a:r>
              <a:rPr lang="en-US" dirty="0" err="1"/>
              <a:t>digitalWrite</a:t>
            </a:r>
            <a:r>
              <a:rPr lang="en-US" dirty="0"/>
              <a:t>(9, LOW);</a:t>
            </a:r>
            <a:endParaRPr lang="en-US" b="1" dirty="0"/>
          </a:p>
          <a:p>
            <a:r>
              <a:rPr lang="en-IN" b="1" dirty="0"/>
              <a:t>Pulse duration</a:t>
            </a:r>
          </a:p>
          <a:p>
            <a:r>
              <a:rPr lang="en-US" dirty="0" err="1"/>
              <a:t>duration_us</a:t>
            </a:r>
            <a:r>
              <a:rPr lang="en-US" dirty="0"/>
              <a:t> = </a:t>
            </a:r>
            <a:r>
              <a:rPr lang="en-US" dirty="0" err="1"/>
              <a:t>pulseIn</a:t>
            </a:r>
            <a:r>
              <a:rPr lang="en-US" dirty="0"/>
              <a:t>(8, HIGH);</a:t>
            </a:r>
          </a:p>
          <a:p>
            <a:r>
              <a:rPr lang="en-US" b="1" dirty="0"/>
              <a:t>Distance calculation</a:t>
            </a:r>
          </a:p>
          <a:p>
            <a:r>
              <a:rPr lang="en-US" dirty="0"/>
              <a:t>distance = </a:t>
            </a:r>
            <a:r>
              <a:rPr lang="en-US" dirty="0" err="1"/>
              <a:t>duration_us</a:t>
            </a:r>
            <a:r>
              <a:rPr lang="en-US" dirty="0"/>
              <a:t> x 0.017;</a:t>
            </a:r>
          </a:p>
          <a:p>
            <a:endParaRPr lang="en-IN" b="1" dirty="0"/>
          </a:p>
        </p:txBody>
      </p:sp>
      <p:sp>
        <p:nvSpPr>
          <p:cNvPr id="4" name="TextBox 3">
            <a:extLst>
              <a:ext uri="{FF2B5EF4-FFF2-40B4-BE49-F238E27FC236}">
                <a16:creationId xmlns:a16="http://schemas.microsoft.com/office/drawing/2014/main" id="{99E0B825-C90F-5BAE-62A5-CE0D3D01E664}"/>
              </a:ext>
            </a:extLst>
          </p:cNvPr>
          <p:cNvSpPr txBox="1"/>
          <p:nvPr/>
        </p:nvSpPr>
        <p:spPr>
          <a:xfrm>
            <a:off x="7098889" y="2212258"/>
            <a:ext cx="4611329" cy="1015663"/>
          </a:xfrm>
          <a:prstGeom prst="rect">
            <a:avLst/>
          </a:prstGeom>
          <a:noFill/>
        </p:spPr>
        <p:txBody>
          <a:bodyPr wrap="square" rtlCol="0">
            <a:spAutoFit/>
          </a:bodyPr>
          <a:lstStyle/>
          <a:p>
            <a:r>
              <a:rPr lang="en-IN" sz="2000" b="0" i="0" dirty="0" err="1">
                <a:effectLst/>
              </a:rPr>
              <a:t>pinMode</a:t>
            </a:r>
            <a:r>
              <a:rPr lang="en-IN" sz="2000" b="0" i="0" dirty="0">
                <a:effectLst/>
              </a:rPr>
              <a:t>(</a:t>
            </a:r>
            <a:r>
              <a:rPr lang="en-IN" sz="2000" b="0" i="0" dirty="0" err="1">
                <a:effectLst/>
              </a:rPr>
              <a:t>trigPin</a:t>
            </a:r>
            <a:r>
              <a:rPr lang="en-IN" sz="2000" b="0" i="0" dirty="0">
                <a:effectLst/>
              </a:rPr>
              <a:t>, OUTPUT); </a:t>
            </a:r>
          </a:p>
          <a:p>
            <a:endParaRPr lang="en-IN" sz="2000" dirty="0"/>
          </a:p>
          <a:p>
            <a:r>
              <a:rPr lang="en-IN" sz="2000" b="0" i="0" dirty="0" err="1">
                <a:effectLst/>
              </a:rPr>
              <a:t>pinMode</a:t>
            </a:r>
            <a:r>
              <a:rPr lang="en-IN" sz="2000" b="0" i="0" dirty="0">
                <a:effectLst/>
              </a:rPr>
              <a:t>(</a:t>
            </a:r>
            <a:r>
              <a:rPr lang="en-IN" sz="2000" b="0" i="0" dirty="0" err="1">
                <a:effectLst/>
              </a:rPr>
              <a:t>echoPin</a:t>
            </a:r>
            <a:r>
              <a:rPr lang="en-IN" sz="2000" b="0" i="0" dirty="0">
                <a:effectLst/>
              </a:rPr>
              <a:t>, INPUT);</a:t>
            </a:r>
            <a:endParaRPr lang="en-IN" sz="2000" dirty="0"/>
          </a:p>
        </p:txBody>
      </p:sp>
    </p:spTree>
    <p:extLst>
      <p:ext uri="{BB962C8B-B14F-4D97-AF65-F5344CB8AC3E}">
        <p14:creationId xmlns:p14="http://schemas.microsoft.com/office/powerpoint/2010/main" val="1674976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7E66A-4437-16DA-2114-156495D1C5C9}"/>
              </a:ext>
            </a:extLst>
          </p:cNvPr>
          <p:cNvSpPr>
            <a:spLocks noGrp="1"/>
          </p:cNvSpPr>
          <p:nvPr>
            <p:ph type="title"/>
          </p:nvPr>
        </p:nvSpPr>
        <p:spPr/>
        <p:txBody>
          <a:bodyPr/>
          <a:lstStyle/>
          <a:p>
            <a:r>
              <a:rPr lang="en-IN" dirty="0"/>
              <a:t>Motion sensor HC-SR501</a:t>
            </a:r>
          </a:p>
        </p:txBody>
      </p:sp>
      <p:pic>
        <p:nvPicPr>
          <p:cNvPr id="4098" name="Picture 2" descr="HC-SR501 Motion Sensor">
            <a:extLst>
              <a:ext uri="{FF2B5EF4-FFF2-40B4-BE49-F238E27FC236}">
                <a16:creationId xmlns:a16="http://schemas.microsoft.com/office/drawing/2014/main" id="{32D7B7AC-4AB7-9584-9525-F59779301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731" y="3428999"/>
            <a:ext cx="7081472" cy="22609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75B32E-F0E7-207D-A270-08C0DB9BC0EA}"/>
              </a:ext>
            </a:extLst>
          </p:cNvPr>
          <p:cNvSpPr txBox="1"/>
          <p:nvPr/>
        </p:nvSpPr>
        <p:spPr>
          <a:xfrm>
            <a:off x="1097280" y="1917290"/>
            <a:ext cx="9816526" cy="646331"/>
          </a:xfrm>
          <a:prstGeom prst="rect">
            <a:avLst/>
          </a:prstGeom>
          <a:noFill/>
        </p:spPr>
        <p:txBody>
          <a:bodyPr wrap="square" rtlCol="0">
            <a:spAutoFit/>
          </a:bodyPr>
          <a:lstStyle/>
          <a:p>
            <a:r>
              <a:rPr lang="en-IN" dirty="0"/>
              <a:t>HC-SR501 is a PIR(Passive Infrared sensor) that is used to detect presence of humans(animals). It is used in many applications (automatically switching on lights, opening doors, starting escalators) </a:t>
            </a:r>
          </a:p>
        </p:txBody>
      </p:sp>
    </p:spTree>
    <p:extLst>
      <p:ext uri="{BB962C8B-B14F-4D97-AF65-F5344CB8AC3E}">
        <p14:creationId xmlns:p14="http://schemas.microsoft.com/office/powerpoint/2010/main" val="2103120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A059-D878-AF79-39FE-80BF08D447BC}"/>
              </a:ext>
            </a:extLst>
          </p:cNvPr>
          <p:cNvSpPr>
            <a:spLocks noGrp="1"/>
          </p:cNvSpPr>
          <p:nvPr>
            <p:ph type="title"/>
          </p:nvPr>
        </p:nvSpPr>
        <p:spPr/>
        <p:txBody>
          <a:bodyPr/>
          <a:lstStyle/>
          <a:p>
            <a:r>
              <a:rPr lang="en-IN" dirty="0"/>
              <a:t>Motion sensor </a:t>
            </a:r>
          </a:p>
        </p:txBody>
      </p:sp>
      <p:pic>
        <p:nvPicPr>
          <p:cNvPr id="5122" name="Picture 2" descr="HC-SR501 Motion Sensor Pinout">
            <a:extLst>
              <a:ext uri="{FF2B5EF4-FFF2-40B4-BE49-F238E27FC236}">
                <a16:creationId xmlns:a16="http://schemas.microsoft.com/office/drawing/2014/main" id="{D33A0344-CC63-CFAA-74C3-F29192499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49910"/>
            <a:ext cx="6459794" cy="3111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2633569E-7A38-692B-F195-D262E9632EC7}"/>
              </a:ext>
            </a:extLst>
          </p:cNvPr>
          <p:cNvSpPr/>
          <p:nvPr/>
        </p:nvSpPr>
        <p:spPr>
          <a:xfrm>
            <a:off x="5253920" y="2379257"/>
            <a:ext cx="1091381" cy="39329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VCC pin</a:t>
            </a:r>
          </a:p>
        </p:txBody>
      </p:sp>
      <p:sp>
        <p:nvSpPr>
          <p:cNvPr id="5" name="Rectangle: Rounded Corners 4">
            <a:extLst>
              <a:ext uri="{FF2B5EF4-FFF2-40B4-BE49-F238E27FC236}">
                <a16:creationId xmlns:a16="http://schemas.microsoft.com/office/drawing/2014/main" id="{AAE346EB-8A8C-8B6A-DD1C-03FF83A0DBBB}"/>
              </a:ext>
            </a:extLst>
          </p:cNvPr>
          <p:cNvSpPr/>
          <p:nvPr/>
        </p:nvSpPr>
        <p:spPr>
          <a:xfrm>
            <a:off x="5273584" y="3167794"/>
            <a:ext cx="1091381" cy="39329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OUTPUT</a:t>
            </a:r>
          </a:p>
        </p:txBody>
      </p:sp>
      <p:sp>
        <p:nvSpPr>
          <p:cNvPr id="7" name="Rectangle: Rounded Corners 6">
            <a:extLst>
              <a:ext uri="{FF2B5EF4-FFF2-40B4-BE49-F238E27FC236}">
                <a16:creationId xmlns:a16="http://schemas.microsoft.com/office/drawing/2014/main" id="{4B57FFDA-C6DD-C36D-154A-34CB60E0D835}"/>
              </a:ext>
            </a:extLst>
          </p:cNvPr>
          <p:cNvSpPr/>
          <p:nvPr/>
        </p:nvSpPr>
        <p:spPr>
          <a:xfrm>
            <a:off x="5273584" y="2779999"/>
            <a:ext cx="1091381" cy="393290"/>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GND pin</a:t>
            </a:r>
          </a:p>
        </p:txBody>
      </p:sp>
      <p:sp>
        <p:nvSpPr>
          <p:cNvPr id="8" name="TextBox 7">
            <a:extLst>
              <a:ext uri="{FF2B5EF4-FFF2-40B4-BE49-F238E27FC236}">
                <a16:creationId xmlns:a16="http://schemas.microsoft.com/office/drawing/2014/main" id="{E524AC4E-48EA-5736-4059-1028B35D9247}"/>
              </a:ext>
            </a:extLst>
          </p:cNvPr>
          <p:cNvSpPr txBox="1"/>
          <p:nvPr/>
        </p:nvSpPr>
        <p:spPr>
          <a:xfrm>
            <a:off x="6345298" y="2388939"/>
            <a:ext cx="2890683" cy="369332"/>
          </a:xfrm>
          <a:prstGeom prst="rect">
            <a:avLst/>
          </a:prstGeom>
          <a:noFill/>
        </p:spPr>
        <p:txBody>
          <a:bodyPr wrap="square" rtlCol="0">
            <a:spAutoFit/>
          </a:bodyPr>
          <a:lstStyle/>
          <a:p>
            <a:r>
              <a:rPr lang="en-IN" dirty="0"/>
              <a:t>Connected to VCC(5V)</a:t>
            </a:r>
          </a:p>
        </p:txBody>
      </p:sp>
      <p:sp>
        <p:nvSpPr>
          <p:cNvPr id="9" name="TextBox 8">
            <a:extLst>
              <a:ext uri="{FF2B5EF4-FFF2-40B4-BE49-F238E27FC236}">
                <a16:creationId xmlns:a16="http://schemas.microsoft.com/office/drawing/2014/main" id="{81419BC7-74FC-7192-21F4-1A071A75863E}"/>
              </a:ext>
            </a:extLst>
          </p:cNvPr>
          <p:cNvSpPr txBox="1"/>
          <p:nvPr/>
        </p:nvSpPr>
        <p:spPr>
          <a:xfrm>
            <a:off x="6364965" y="2793224"/>
            <a:ext cx="2890683" cy="369332"/>
          </a:xfrm>
          <a:prstGeom prst="rect">
            <a:avLst/>
          </a:prstGeom>
          <a:noFill/>
        </p:spPr>
        <p:txBody>
          <a:bodyPr wrap="square" rtlCol="0">
            <a:spAutoFit/>
          </a:bodyPr>
          <a:lstStyle/>
          <a:p>
            <a:r>
              <a:rPr lang="en-IN" dirty="0"/>
              <a:t>Connected to GND(0V)</a:t>
            </a:r>
          </a:p>
        </p:txBody>
      </p:sp>
      <p:sp>
        <p:nvSpPr>
          <p:cNvPr id="10" name="TextBox 9">
            <a:extLst>
              <a:ext uri="{FF2B5EF4-FFF2-40B4-BE49-F238E27FC236}">
                <a16:creationId xmlns:a16="http://schemas.microsoft.com/office/drawing/2014/main" id="{083ACAB6-940D-6CED-4D88-2B5B77A9889F}"/>
              </a:ext>
            </a:extLst>
          </p:cNvPr>
          <p:cNvSpPr txBox="1"/>
          <p:nvPr/>
        </p:nvSpPr>
        <p:spPr>
          <a:xfrm>
            <a:off x="6345298" y="3155673"/>
            <a:ext cx="4930879" cy="923330"/>
          </a:xfrm>
          <a:prstGeom prst="rect">
            <a:avLst/>
          </a:prstGeom>
          <a:noFill/>
        </p:spPr>
        <p:txBody>
          <a:bodyPr wrap="square" rtlCol="0">
            <a:spAutoFit/>
          </a:bodyPr>
          <a:lstStyle/>
          <a:p>
            <a:r>
              <a:rPr lang="en-IN" dirty="0"/>
              <a:t>LOW when no motion and HIGH when motion is detected. Needs to be connected to a digital I/P pin of Arduino</a:t>
            </a:r>
          </a:p>
        </p:txBody>
      </p:sp>
    </p:spTree>
    <p:extLst>
      <p:ext uri="{BB962C8B-B14F-4D97-AF65-F5344CB8AC3E}">
        <p14:creationId xmlns:p14="http://schemas.microsoft.com/office/powerpoint/2010/main" val="1548434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5392F-8D7C-2A15-9935-F87AB4238CDC}"/>
              </a:ext>
            </a:extLst>
          </p:cNvPr>
          <p:cNvSpPr>
            <a:spLocks noGrp="1"/>
          </p:cNvSpPr>
          <p:nvPr>
            <p:ph type="title"/>
          </p:nvPr>
        </p:nvSpPr>
        <p:spPr/>
        <p:txBody>
          <a:bodyPr/>
          <a:lstStyle/>
          <a:p>
            <a:r>
              <a:rPr lang="en-IN" dirty="0"/>
              <a:t>Motion sensor</a:t>
            </a:r>
          </a:p>
        </p:txBody>
      </p:sp>
      <p:sp>
        <p:nvSpPr>
          <p:cNvPr id="3" name="Content Placeholder 2">
            <a:extLst>
              <a:ext uri="{FF2B5EF4-FFF2-40B4-BE49-F238E27FC236}">
                <a16:creationId xmlns:a16="http://schemas.microsoft.com/office/drawing/2014/main" id="{C6E78F6C-0469-EC8F-4AD5-7214FE37371F}"/>
              </a:ext>
            </a:extLst>
          </p:cNvPr>
          <p:cNvSpPr>
            <a:spLocks noGrp="1"/>
          </p:cNvSpPr>
          <p:nvPr>
            <p:ph idx="1"/>
          </p:nvPr>
        </p:nvSpPr>
        <p:spPr/>
        <p:txBody>
          <a:bodyPr/>
          <a:lstStyle/>
          <a:p>
            <a:r>
              <a:rPr lang="en-IN" dirty="0"/>
              <a:t>To be detected by the motion sensor</a:t>
            </a:r>
          </a:p>
          <a:p>
            <a:r>
              <a:rPr lang="en-IN" dirty="0"/>
              <a:t>- The object should be moving</a:t>
            </a:r>
          </a:p>
          <a:p>
            <a:r>
              <a:rPr lang="en-IN" dirty="0"/>
              <a:t>- Should be emitting IR radiation</a:t>
            </a:r>
          </a:p>
          <a:p>
            <a:r>
              <a:rPr lang="en-IN" dirty="0"/>
              <a:t>Moving humans/animals satisfy both conditions</a:t>
            </a:r>
          </a:p>
          <a:p>
            <a:r>
              <a:rPr lang="en-IN" dirty="0"/>
              <a:t>The motion sensor will not get triggered by stationary humans or moving vehicles</a:t>
            </a:r>
          </a:p>
          <a:p>
            <a:endParaRPr lang="en-IN" dirty="0"/>
          </a:p>
        </p:txBody>
      </p:sp>
    </p:spTree>
    <p:extLst>
      <p:ext uri="{BB962C8B-B14F-4D97-AF65-F5344CB8AC3E}">
        <p14:creationId xmlns:p14="http://schemas.microsoft.com/office/powerpoint/2010/main" val="677195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1C369-A0FC-4135-F8BF-1B5B64EE8ADA}"/>
              </a:ext>
            </a:extLst>
          </p:cNvPr>
          <p:cNvSpPr>
            <a:spLocks noGrp="1"/>
          </p:cNvSpPr>
          <p:nvPr>
            <p:ph type="title"/>
          </p:nvPr>
        </p:nvSpPr>
        <p:spPr/>
        <p:txBody>
          <a:bodyPr/>
          <a:lstStyle/>
          <a:p>
            <a:r>
              <a:rPr lang="en-IN" dirty="0"/>
              <a:t>Wiring Diagram</a:t>
            </a:r>
          </a:p>
        </p:txBody>
      </p:sp>
      <p:pic>
        <p:nvPicPr>
          <p:cNvPr id="6146" name="Picture 2" descr="Arduino Motion Sensor Wiring Diagram">
            <a:extLst>
              <a:ext uri="{FF2B5EF4-FFF2-40B4-BE49-F238E27FC236}">
                <a16:creationId xmlns:a16="http://schemas.microsoft.com/office/drawing/2014/main" id="{4AD021BF-E289-712D-AFC4-F07D49526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773107"/>
            <a:ext cx="4945626" cy="19132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E52804-8480-D8C9-4A41-CE1816638E42}"/>
              </a:ext>
            </a:extLst>
          </p:cNvPr>
          <p:cNvSpPr txBox="1"/>
          <p:nvPr/>
        </p:nvSpPr>
        <p:spPr>
          <a:xfrm>
            <a:off x="7216877" y="2507226"/>
            <a:ext cx="3097162" cy="369332"/>
          </a:xfrm>
          <a:prstGeom prst="rect">
            <a:avLst/>
          </a:prstGeom>
          <a:noFill/>
        </p:spPr>
        <p:txBody>
          <a:bodyPr wrap="square" rtlCol="0">
            <a:spAutoFit/>
          </a:bodyPr>
          <a:lstStyle/>
          <a:p>
            <a:r>
              <a:rPr lang="en-IN" dirty="0"/>
              <a:t>OUTPUT – pin 2 on Arduino</a:t>
            </a:r>
          </a:p>
        </p:txBody>
      </p:sp>
    </p:spTree>
    <p:extLst>
      <p:ext uri="{BB962C8B-B14F-4D97-AF65-F5344CB8AC3E}">
        <p14:creationId xmlns:p14="http://schemas.microsoft.com/office/powerpoint/2010/main" val="4129354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F7AB1-61D0-9F02-1FCD-83A73428361B}"/>
              </a:ext>
            </a:extLst>
          </p:cNvPr>
          <p:cNvSpPr>
            <a:spLocks noGrp="1"/>
          </p:cNvSpPr>
          <p:nvPr>
            <p:ph type="title"/>
          </p:nvPr>
        </p:nvSpPr>
        <p:spPr/>
        <p:txBody>
          <a:bodyPr/>
          <a:lstStyle/>
          <a:p>
            <a:r>
              <a:rPr lang="en-IN" dirty="0"/>
              <a:t>Program</a:t>
            </a:r>
          </a:p>
        </p:txBody>
      </p:sp>
      <p:sp>
        <p:nvSpPr>
          <p:cNvPr id="3" name="Content Placeholder 2">
            <a:extLst>
              <a:ext uri="{FF2B5EF4-FFF2-40B4-BE49-F238E27FC236}">
                <a16:creationId xmlns:a16="http://schemas.microsoft.com/office/drawing/2014/main" id="{AC32CEB1-6A4A-80A8-80FD-A3DC8EA0712D}"/>
              </a:ext>
            </a:extLst>
          </p:cNvPr>
          <p:cNvSpPr>
            <a:spLocks noGrp="1"/>
          </p:cNvSpPr>
          <p:nvPr>
            <p:ph idx="1"/>
          </p:nvPr>
        </p:nvSpPr>
        <p:spPr>
          <a:xfrm>
            <a:off x="1097280" y="1845734"/>
            <a:ext cx="4910230" cy="4023360"/>
          </a:xfrm>
        </p:spPr>
        <p:txBody>
          <a:bodyPr>
            <a:normAutofit/>
          </a:bodyPr>
          <a:lstStyle/>
          <a:p>
            <a:pPr>
              <a:lnSpc>
                <a:spcPct val="120000"/>
              </a:lnSpc>
              <a:spcBef>
                <a:spcPts val="0"/>
              </a:spcBef>
              <a:spcAft>
                <a:spcPts val="0"/>
              </a:spcAft>
            </a:pPr>
            <a:endParaRPr lang="en-US" dirty="0"/>
          </a:p>
          <a:p>
            <a:pPr>
              <a:lnSpc>
                <a:spcPct val="120000"/>
              </a:lnSpc>
              <a:spcBef>
                <a:spcPts val="0"/>
              </a:spcBef>
              <a:spcAft>
                <a:spcPts val="0"/>
              </a:spcAft>
            </a:pPr>
            <a:r>
              <a:rPr lang="en-US" dirty="0"/>
              <a:t>int </a:t>
            </a:r>
            <a:r>
              <a:rPr lang="en-US" dirty="0" err="1"/>
              <a:t>pinStateCurrent</a:t>
            </a:r>
            <a:r>
              <a:rPr lang="en-US" dirty="0"/>
              <a:t>   = LOW; </a:t>
            </a:r>
          </a:p>
          <a:p>
            <a:pPr>
              <a:lnSpc>
                <a:spcPct val="120000"/>
              </a:lnSpc>
              <a:spcBef>
                <a:spcPts val="0"/>
              </a:spcBef>
              <a:spcAft>
                <a:spcPts val="0"/>
              </a:spcAft>
            </a:pPr>
            <a:r>
              <a:rPr lang="en-US" dirty="0"/>
              <a:t>int </a:t>
            </a:r>
            <a:r>
              <a:rPr lang="en-US" dirty="0" err="1"/>
              <a:t>pinStatePrevious</a:t>
            </a:r>
            <a:r>
              <a:rPr lang="en-US" dirty="0"/>
              <a:t>  = LOW; </a:t>
            </a:r>
          </a:p>
          <a:p>
            <a:pPr>
              <a:lnSpc>
                <a:spcPct val="120000"/>
              </a:lnSpc>
              <a:spcBef>
                <a:spcPts val="0"/>
              </a:spcBef>
              <a:spcAft>
                <a:spcPts val="0"/>
              </a:spcAft>
            </a:pPr>
            <a:r>
              <a:rPr lang="en-US" dirty="0"/>
              <a:t>void setup() {</a:t>
            </a:r>
          </a:p>
          <a:p>
            <a:pPr>
              <a:lnSpc>
                <a:spcPct val="120000"/>
              </a:lnSpc>
              <a:spcBef>
                <a:spcPts val="0"/>
              </a:spcBef>
              <a:spcAft>
                <a:spcPts val="0"/>
              </a:spcAft>
            </a:pPr>
            <a:r>
              <a:rPr lang="en-US" dirty="0"/>
              <a:t>  </a:t>
            </a:r>
            <a:r>
              <a:rPr lang="en-US" dirty="0" err="1"/>
              <a:t>Serial.begin</a:t>
            </a:r>
            <a:r>
              <a:rPr lang="en-US" dirty="0"/>
              <a:t>(9600);            </a:t>
            </a:r>
          </a:p>
          <a:p>
            <a:pPr>
              <a:lnSpc>
                <a:spcPct val="120000"/>
              </a:lnSpc>
              <a:spcBef>
                <a:spcPts val="0"/>
              </a:spcBef>
              <a:spcAft>
                <a:spcPts val="0"/>
              </a:spcAft>
            </a:pPr>
            <a:r>
              <a:rPr lang="en-US" dirty="0"/>
              <a:t>  </a:t>
            </a:r>
            <a:r>
              <a:rPr lang="en-US" dirty="0" err="1"/>
              <a:t>pinMode</a:t>
            </a:r>
            <a:r>
              <a:rPr lang="en-US" dirty="0"/>
              <a:t>(2, INPUT); </a:t>
            </a:r>
          </a:p>
          <a:p>
            <a:pPr>
              <a:lnSpc>
                <a:spcPct val="120000"/>
              </a:lnSpc>
              <a:spcBef>
                <a:spcPts val="0"/>
              </a:spcBef>
              <a:spcAft>
                <a:spcPts val="0"/>
              </a:spcAft>
            </a:pPr>
            <a:r>
              <a:rPr lang="en-US" dirty="0"/>
              <a:t>}</a:t>
            </a:r>
          </a:p>
          <a:p>
            <a:pPr>
              <a:lnSpc>
                <a:spcPct val="120000"/>
              </a:lnSpc>
              <a:spcBef>
                <a:spcPts val="0"/>
              </a:spcBef>
              <a:spcAft>
                <a:spcPts val="0"/>
              </a:spcAft>
            </a:pPr>
            <a:endParaRPr lang="en-US" dirty="0"/>
          </a:p>
          <a:p>
            <a:endParaRPr lang="en-IN" dirty="0"/>
          </a:p>
        </p:txBody>
      </p:sp>
      <p:sp>
        <p:nvSpPr>
          <p:cNvPr id="4" name="TextBox 3">
            <a:extLst>
              <a:ext uri="{FF2B5EF4-FFF2-40B4-BE49-F238E27FC236}">
                <a16:creationId xmlns:a16="http://schemas.microsoft.com/office/drawing/2014/main" id="{0EAF577C-C478-8251-F58A-18205E91F30D}"/>
              </a:ext>
            </a:extLst>
          </p:cNvPr>
          <p:cNvSpPr txBox="1"/>
          <p:nvPr/>
        </p:nvSpPr>
        <p:spPr>
          <a:xfrm>
            <a:off x="4689987" y="2015613"/>
            <a:ext cx="6725265" cy="3061736"/>
          </a:xfrm>
          <a:prstGeom prst="rect">
            <a:avLst/>
          </a:prstGeom>
          <a:noFill/>
        </p:spPr>
        <p:txBody>
          <a:bodyPr wrap="square" rtlCol="0">
            <a:spAutoFit/>
          </a:bodyPr>
          <a:lstStyle/>
          <a:p>
            <a:pPr>
              <a:lnSpc>
                <a:spcPct val="120000"/>
              </a:lnSpc>
              <a:spcBef>
                <a:spcPts val="0"/>
              </a:spcBef>
              <a:spcAft>
                <a:spcPts val="0"/>
              </a:spcAft>
            </a:pPr>
            <a:r>
              <a:rPr lang="en-US" dirty="0"/>
              <a:t>void loop() {</a:t>
            </a:r>
          </a:p>
          <a:p>
            <a:pPr>
              <a:lnSpc>
                <a:spcPct val="120000"/>
              </a:lnSpc>
              <a:spcBef>
                <a:spcPts val="0"/>
              </a:spcBef>
              <a:spcAft>
                <a:spcPts val="0"/>
              </a:spcAft>
            </a:pPr>
            <a:r>
              <a:rPr lang="en-US" dirty="0"/>
              <a:t>  </a:t>
            </a:r>
            <a:r>
              <a:rPr lang="en-US" dirty="0" err="1"/>
              <a:t>pinStatePrevious</a:t>
            </a:r>
            <a:r>
              <a:rPr lang="en-US" dirty="0"/>
              <a:t> = </a:t>
            </a:r>
            <a:r>
              <a:rPr lang="en-US" dirty="0" err="1"/>
              <a:t>pinStateCurrent</a:t>
            </a:r>
            <a:r>
              <a:rPr lang="en-US" dirty="0"/>
              <a:t>; </a:t>
            </a:r>
          </a:p>
          <a:p>
            <a:pPr>
              <a:lnSpc>
                <a:spcPct val="120000"/>
              </a:lnSpc>
              <a:spcBef>
                <a:spcPts val="0"/>
              </a:spcBef>
              <a:spcAft>
                <a:spcPts val="0"/>
              </a:spcAft>
            </a:pPr>
            <a:r>
              <a:rPr lang="en-US" dirty="0"/>
              <a:t>  </a:t>
            </a:r>
            <a:r>
              <a:rPr lang="en-US" dirty="0" err="1"/>
              <a:t>pinStateCurrent</a:t>
            </a:r>
            <a:r>
              <a:rPr lang="en-US" dirty="0"/>
              <a:t> = </a:t>
            </a:r>
            <a:r>
              <a:rPr lang="en-US" dirty="0" err="1"/>
              <a:t>digitalRead</a:t>
            </a:r>
            <a:r>
              <a:rPr lang="en-US" dirty="0"/>
              <a:t>(2);   </a:t>
            </a:r>
          </a:p>
          <a:p>
            <a:pPr>
              <a:lnSpc>
                <a:spcPct val="120000"/>
              </a:lnSpc>
              <a:spcBef>
                <a:spcPts val="0"/>
              </a:spcBef>
              <a:spcAft>
                <a:spcPts val="0"/>
              </a:spcAft>
            </a:pPr>
            <a:r>
              <a:rPr lang="en-US" dirty="0"/>
              <a:t>  if (</a:t>
            </a:r>
            <a:r>
              <a:rPr lang="en-US" dirty="0" err="1"/>
              <a:t>pinStatePrevious</a:t>
            </a:r>
            <a:r>
              <a:rPr lang="en-US" dirty="0"/>
              <a:t> == LOW &amp;&amp; </a:t>
            </a:r>
            <a:r>
              <a:rPr lang="en-US" dirty="0" err="1"/>
              <a:t>pinStateCurrent</a:t>
            </a:r>
            <a:r>
              <a:rPr lang="en-US" dirty="0"/>
              <a:t> == HIGH)</a:t>
            </a:r>
          </a:p>
          <a:p>
            <a:pPr>
              <a:lnSpc>
                <a:spcPct val="120000"/>
              </a:lnSpc>
              <a:spcBef>
                <a:spcPts val="0"/>
              </a:spcBef>
              <a:spcAft>
                <a:spcPts val="0"/>
              </a:spcAft>
            </a:pPr>
            <a:r>
              <a:rPr lang="en-US" dirty="0"/>
              <a:t>  </a:t>
            </a:r>
            <a:r>
              <a:rPr lang="en-US" dirty="0" err="1"/>
              <a:t>Serial.println</a:t>
            </a:r>
            <a:r>
              <a:rPr lang="en-US" dirty="0"/>
              <a:t>("Motion detected!");</a:t>
            </a:r>
          </a:p>
          <a:p>
            <a:pPr>
              <a:lnSpc>
                <a:spcPct val="120000"/>
              </a:lnSpc>
              <a:spcBef>
                <a:spcPts val="0"/>
              </a:spcBef>
              <a:spcAft>
                <a:spcPts val="0"/>
              </a:spcAft>
            </a:pPr>
            <a:r>
              <a:rPr lang="en-US" dirty="0"/>
              <a:t>  else</a:t>
            </a:r>
          </a:p>
          <a:p>
            <a:pPr>
              <a:lnSpc>
                <a:spcPct val="120000"/>
              </a:lnSpc>
              <a:spcBef>
                <a:spcPts val="0"/>
              </a:spcBef>
              <a:spcAft>
                <a:spcPts val="0"/>
              </a:spcAft>
            </a:pPr>
            <a:r>
              <a:rPr lang="en-US" dirty="0"/>
              <a:t>  if (</a:t>
            </a:r>
            <a:r>
              <a:rPr lang="en-US" dirty="0" err="1"/>
              <a:t>pinStatePrevious</a:t>
            </a:r>
            <a:r>
              <a:rPr lang="en-US" dirty="0"/>
              <a:t> == HIGH &amp;&amp; </a:t>
            </a:r>
            <a:r>
              <a:rPr lang="en-US" dirty="0" err="1"/>
              <a:t>pinStateCurrent</a:t>
            </a:r>
            <a:r>
              <a:rPr lang="en-US" dirty="0"/>
              <a:t> == LOW)</a:t>
            </a:r>
          </a:p>
          <a:p>
            <a:pPr>
              <a:lnSpc>
                <a:spcPct val="120000"/>
              </a:lnSpc>
              <a:spcBef>
                <a:spcPts val="0"/>
              </a:spcBef>
              <a:spcAft>
                <a:spcPts val="0"/>
              </a:spcAft>
            </a:pPr>
            <a:r>
              <a:rPr lang="en-US" dirty="0"/>
              <a:t>   </a:t>
            </a:r>
            <a:r>
              <a:rPr lang="en-US" dirty="0" err="1"/>
              <a:t>Serial.println</a:t>
            </a:r>
            <a:r>
              <a:rPr lang="en-US" dirty="0"/>
              <a:t>("Motion stopped!");</a:t>
            </a:r>
          </a:p>
          <a:p>
            <a:pPr>
              <a:lnSpc>
                <a:spcPct val="120000"/>
              </a:lnSpc>
              <a:spcBef>
                <a:spcPts val="0"/>
              </a:spcBef>
              <a:spcAft>
                <a:spcPts val="0"/>
              </a:spcAft>
            </a:pPr>
            <a:r>
              <a:rPr lang="en-US" dirty="0"/>
              <a:t>}</a:t>
            </a:r>
          </a:p>
        </p:txBody>
      </p:sp>
    </p:spTree>
    <p:extLst>
      <p:ext uri="{BB962C8B-B14F-4D97-AF65-F5344CB8AC3E}">
        <p14:creationId xmlns:p14="http://schemas.microsoft.com/office/powerpoint/2010/main" val="3175973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56CB6-B881-99D9-7392-389D311E2E88}"/>
              </a:ext>
            </a:extLst>
          </p:cNvPr>
          <p:cNvSpPr>
            <a:spLocks noGrp="1"/>
          </p:cNvSpPr>
          <p:nvPr>
            <p:ph type="title"/>
          </p:nvPr>
        </p:nvSpPr>
        <p:spPr/>
        <p:txBody>
          <a:bodyPr/>
          <a:lstStyle/>
          <a:p>
            <a:r>
              <a:rPr lang="en-IN" dirty="0"/>
              <a:t>LEDs</a:t>
            </a:r>
          </a:p>
        </p:txBody>
      </p:sp>
      <p:sp>
        <p:nvSpPr>
          <p:cNvPr id="5" name="TextBox 4">
            <a:extLst>
              <a:ext uri="{FF2B5EF4-FFF2-40B4-BE49-F238E27FC236}">
                <a16:creationId xmlns:a16="http://schemas.microsoft.com/office/drawing/2014/main" id="{3787B9F0-95EB-DAB2-8CD6-677911347177}"/>
              </a:ext>
            </a:extLst>
          </p:cNvPr>
          <p:cNvSpPr txBox="1"/>
          <p:nvPr/>
        </p:nvSpPr>
        <p:spPr>
          <a:xfrm>
            <a:off x="1097280" y="1866037"/>
            <a:ext cx="10878410" cy="923330"/>
          </a:xfrm>
          <a:prstGeom prst="rect">
            <a:avLst/>
          </a:prstGeom>
          <a:noFill/>
        </p:spPr>
        <p:txBody>
          <a:bodyPr wrap="square">
            <a:spAutoFit/>
          </a:bodyPr>
          <a:lstStyle/>
          <a:p>
            <a:r>
              <a:rPr lang="en-US" dirty="0"/>
              <a:t>LEDs come in different colors and intensities, and some include additional features, such as blinking or the capability to change color based on the software inputs. LEDs that can change color are called RGB (</a:t>
            </a:r>
            <a:r>
              <a:rPr lang="en-US" dirty="0" err="1"/>
              <a:t>redgreen</a:t>
            </a:r>
            <a:r>
              <a:rPr lang="en-US" dirty="0"/>
              <a:t>-blue) LEDs</a:t>
            </a:r>
            <a:endParaRPr lang="en-IN" dirty="0"/>
          </a:p>
        </p:txBody>
      </p:sp>
      <p:pic>
        <p:nvPicPr>
          <p:cNvPr id="2050" name="Picture 2" descr="Light Emitting Diode Basics | LED Types, Colors and Applications">
            <a:extLst>
              <a:ext uri="{FF2B5EF4-FFF2-40B4-BE49-F238E27FC236}">
                <a16:creationId xmlns:a16="http://schemas.microsoft.com/office/drawing/2014/main" id="{E117FC6D-8C67-5A23-C538-D5B4CE154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902" y="3158921"/>
            <a:ext cx="2962275" cy="15430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487428-3C36-7A6D-F18F-1B3113EC5E82}"/>
              </a:ext>
            </a:extLst>
          </p:cNvPr>
          <p:cNvSpPr txBox="1"/>
          <p:nvPr/>
        </p:nvSpPr>
        <p:spPr>
          <a:xfrm>
            <a:off x="1740310" y="5142271"/>
            <a:ext cx="3372464" cy="646331"/>
          </a:xfrm>
          <a:prstGeom prst="rect">
            <a:avLst/>
          </a:prstGeom>
          <a:noFill/>
        </p:spPr>
        <p:txBody>
          <a:bodyPr wrap="square" rtlCol="0">
            <a:spAutoFit/>
          </a:bodyPr>
          <a:lstStyle/>
          <a:p>
            <a:r>
              <a:rPr lang="en-IN" dirty="0"/>
              <a:t>Different sizes and </a:t>
            </a:r>
            <a:r>
              <a:rPr lang="en-IN" dirty="0" err="1"/>
              <a:t>colors</a:t>
            </a:r>
            <a:endParaRPr lang="en-IN" dirty="0"/>
          </a:p>
          <a:p>
            <a:r>
              <a:rPr lang="en-IN" dirty="0"/>
              <a:t>3mm, 5mm</a:t>
            </a:r>
          </a:p>
        </p:txBody>
      </p:sp>
      <p:pic>
        <p:nvPicPr>
          <p:cNvPr id="2056" name="Picture 8" descr="3mm LED Technical Specifications and Power Characteristics">
            <a:extLst>
              <a:ext uri="{FF2B5EF4-FFF2-40B4-BE49-F238E27FC236}">
                <a16:creationId xmlns:a16="http://schemas.microsoft.com/office/drawing/2014/main" id="{80A39F5D-B220-9513-0BF9-C6BDE6F41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06" y="3454130"/>
            <a:ext cx="302895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702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D25BC-D362-054F-1473-B125308D45C1}"/>
              </a:ext>
            </a:extLst>
          </p:cNvPr>
          <p:cNvSpPr>
            <a:spLocks noGrp="1"/>
          </p:cNvSpPr>
          <p:nvPr>
            <p:ph type="title"/>
          </p:nvPr>
        </p:nvSpPr>
        <p:spPr/>
        <p:txBody>
          <a:bodyPr/>
          <a:lstStyle/>
          <a:p>
            <a:r>
              <a:rPr lang="en-IN" dirty="0"/>
              <a:t>Soil Moisture sensor</a:t>
            </a:r>
          </a:p>
        </p:txBody>
      </p:sp>
      <p:sp>
        <p:nvSpPr>
          <p:cNvPr id="5" name="TextBox 4">
            <a:extLst>
              <a:ext uri="{FF2B5EF4-FFF2-40B4-BE49-F238E27FC236}">
                <a16:creationId xmlns:a16="http://schemas.microsoft.com/office/drawing/2014/main" id="{C577A704-CD55-6AB6-AB46-7ABEBC6E059A}"/>
              </a:ext>
            </a:extLst>
          </p:cNvPr>
          <p:cNvSpPr txBox="1"/>
          <p:nvPr/>
        </p:nvSpPr>
        <p:spPr>
          <a:xfrm>
            <a:off x="4503174" y="1931399"/>
            <a:ext cx="6096000" cy="923330"/>
          </a:xfrm>
          <a:prstGeom prst="rect">
            <a:avLst/>
          </a:prstGeom>
          <a:noFill/>
        </p:spPr>
        <p:txBody>
          <a:bodyPr wrap="square">
            <a:spAutoFit/>
          </a:bodyPr>
          <a:lstStyle/>
          <a:p>
            <a:r>
              <a:rPr lang="en-US" b="0" i="0" dirty="0">
                <a:solidFill>
                  <a:srgbClr val="191919"/>
                </a:solidFill>
                <a:effectLst/>
                <a:latin typeface="Segoe UI" panose="020B0502040204020203" pitchFamily="34" charset="0"/>
              </a:rPr>
              <a:t>The fork-shaped probe with two exposed conductors, acts as a variable resistor (just like a potentiometer) whose resistance varies according to the water content in the soil.</a:t>
            </a:r>
            <a:endParaRPr lang="en-IN" dirty="0"/>
          </a:p>
        </p:txBody>
      </p:sp>
      <p:pic>
        <p:nvPicPr>
          <p:cNvPr id="7172" name="Picture 4">
            <a:extLst>
              <a:ext uri="{FF2B5EF4-FFF2-40B4-BE49-F238E27FC236}">
                <a16:creationId xmlns:a16="http://schemas.microsoft.com/office/drawing/2014/main" id="{3200631B-DD5F-E3FD-33C7-A6A9301F0C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494" y="2248637"/>
            <a:ext cx="3076575" cy="3295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3B04D80-578A-CADA-72F6-BDDF9D8EF256}"/>
              </a:ext>
            </a:extLst>
          </p:cNvPr>
          <p:cNvSpPr txBox="1"/>
          <p:nvPr/>
        </p:nvSpPr>
        <p:spPr>
          <a:xfrm>
            <a:off x="4385187" y="3393496"/>
            <a:ext cx="6096000" cy="1200329"/>
          </a:xfrm>
          <a:prstGeom prst="rect">
            <a:avLst/>
          </a:prstGeom>
          <a:noFill/>
        </p:spPr>
        <p:txBody>
          <a:bodyPr wrap="square">
            <a:spAutoFit/>
          </a:bodyPr>
          <a:lstStyle/>
          <a:p>
            <a:pPr algn="l">
              <a:buFont typeface="Arial" panose="020B0604020202020204" pitchFamily="34" charset="0"/>
              <a:buChar char="•"/>
            </a:pPr>
            <a:r>
              <a:rPr lang="en-US" b="0" i="0" dirty="0">
                <a:solidFill>
                  <a:srgbClr val="191919"/>
                </a:solidFill>
                <a:effectLst/>
                <a:latin typeface="Segoe UI" panose="020B0502040204020203" pitchFamily="34" charset="0"/>
              </a:rPr>
              <a:t>The more water in the soil means better conductivity and will result in a lower resistance.</a:t>
            </a:r>
          </a:p>
          <a:p>
            <a:pPr algn="l">
              <a:buFont typeface="Arial" panose="020B0604020202020204" pitchFamily="34" charset="0"/>
              <a:buChar char="•"/>
            </a:pPr>
            <a:r>
              <a:rPr lang="en-US" b="0" i="0" dirty="0">
                <a:solidFill>
                  <a:srgbClr val="191919"/>
                </a:solidFill>
                <a:effectLst/>
                <a:latin typeface="Segoe UI" panose="020B0502040204020203" pitchFamily="34" charset="0"/>
              </a:rPr>
              <a:t>The less water in the soil means poor conductivity and will result in a higher resistance.</a:t>
            </a:r>
          </a:p>
        </p:txBody>
      </p:sp>
    </p:spTree>
    <p:extLst>
      <p:ext uri="{BB962C8B-B14F-4D97-AF65-F5344CB8AC3E}">
        <p14:creationId xmlns:p14="http://schemas.microsoft.com/office/powerpoint/2010/main" val="2609539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70711-A6C5-9164-F54E-EF81A1AB77DA}"/>
              </a:ext>
            </a:extLst>
          </p:cNvPr>
          <p:cNvSpPr>
            <a:spLocks noGrp="1"/>
          </p:cNvSpPr>
          <p:nvPr>
            <p:ph type="title"/>
          </p:nvPr>
        </p:nvSpPr>
        <p:spPr/>
        <p:txBody>
          <a:bodyPr/>
          <a:lstStyle/>
          <a:p>
            <a:r>
              <a:rPr lang="en-IN" dirty="0"/>
              <a:t>Soil Moisture sensor</a:t>
            </a:r>
          </a:p>
        </p:txBody>
      </p:sp>
      <p:sp>
        <p:nvSpPr>
          <p:cNvPr id="3" name="Content Placeholder 2">
            <a:extLst>
              <a:ext uri="{FF2B5EF4-FFF2-40B4-BE49-F238E27FC236}">
                <a16:creationId xmlns:a16="http://schemas.microsoft.com/office/drawing/2014/main" id="{B186CF0F-2254-D471-223E-0256526AB1DE}"/>
              </a:ext>
            </a:extLst>
          </p:cNvPr>
          <p:cNvSpPr>
            <a:spLocks noGrp="1"/>
          </p:cNvSpPr>
          <p:nvPr>
            <p:ph idx="1"/>
          </p:nvPr>
        </p:nvSpPr>
        <p:spPr>
          <a:xfrm>
            <a:off x="1097280" y="1845734"/>
            <a:ext cx="6394901" cy="4023360"/>
          </a:xfrm>
        </p:spPr>
        <p:txBody>
          <a:bodyPr>
            <a:normAutofit fontScale="92500" lnSpcReduction="20000"/>
          </a:bodyPr>
          <a:lstStyle/>
          <a:p>
            <a:r>
              <a:rPr lang="en-IN" sz="1900" b="1" dirty="0"/>
              <a:t>Probe</a:t>
            </a:r>
          </a:p>
          <a:p>
            <a:pPr algn="l"/>
            <a:r>
              <a:rPr lang="en-US" sz="1900" b="0" i="0" dirty="0">
                <a:solidFill>
                  <a:srgbClr val="191919"/>
                </a:solidFill>
                <a:effectLst/>
              </a:rPr>
              <a:t>The sensor contains a fork-shaped probe with two exposed conductors that goes into the soil or anywhere else where the water content is to be measured.</a:t>
            </a:r>
          </a:p>
          <a:p>
            <a:pPr algn="l"/>
            <a:r>
              <a:rPr lang="en-US" sz="1900" b="0" i="0" dirty="0">
                <a:solidFill>
                  <a:srgbClr val="191919"/>
                </a:solidFill>
                <a:effectLst/>
              </a:rPr>
              <a:t>Like said before, it acts as a variable resistor whose resistance varies according to the soil moisture.</a:t>
            </a:r>
          </a:p>
          <a:p>
            <a:pPr algn="l"/>
            <a:br>
              <a:rPr lang="en-US" sz="1900" b="0" i="0" dirty="0">
                <a:solidFill>
                  <a:srgbClr val="191919"/>
                </a:solidFill>
                <a:effectLst/>
              </a:rPr>
            </a:br>
            <a:r>
              <a:rPr lang="en-US" sz="1900" b="1" i="0" dirty="0">
                <a:solidFill>
                  <a:srgbClr val="191919"/>
                </a:solidFill>
                <a:effectLst/>
              </a:rPr>
              <a:t>Module</a:t>
            </a:r>
          </a:p>
          <a:p>
            <a:pPr algn="l"/>
            <a:r>
              <a:rPr lang="en-US" sz="1900" b="0" i="0" dirty="0">
                <a:solidFill>
                  <a:srgbClr val="191919"/>
                </a:solidFill>
                <a:effectLst/>
              </a:rPr>
              <a:t>The sensor also contains an electronic module that connects the probe to the Arduino.</a:t>
            </a:r>
          </a:p>
          <a:p>
            <a:pPr algn="l"/>
            <a:r>
              <a:rPr lang="en-US" sz="1900" b="0" i="0" dirty="0">
                <a:solidFill>
                  <a:srgbClr val="191919"/>
                </a:solidFill>
                <a:effectLst/>
              </a:rPr>
              <a:t>The module produces an output voltage according to the resistance of the probe and is made available at an Analog Output (AO) pin.</a:t>
            </a:r>
          </a:p>
          <a:p>
            <a:br>
              <a:rPr lang="en-US" dirty="0"/>
            </a:br>
            <a:endParaRPr lang="en-IN" b="1" dirty="0"/>
          </a:p>
        </p:txBody>
      </p:sp>
      <p:pic>
        <p:nvPicPr>
          <p:cNvPr id="8194" name="Picture 2" descr="soil moisture sensor probe">
            <a:extLst>
              <a:ext uri="{FF2B5EF4-FFF2-40B4-BE49-F238E27FC236}">
                <a16:creationId xmlns:a16="http://schemas.microsoft.com/office/drawing/2014/main" id="{19F1F1D6-6AFF-A805-7666-4C8133767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9151" y="2281854"/>
            <a:ext cx="2929285" cy="87430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oil moisture sensor sensitivity adjustment">
            <a:extLst>
              <a:ext uri="{FF2B5EF4-FFF2-40B4-BE49-F238E27FC236}">
                <a16:creationId xmlns:a16="http://schemas.microsoft.com/office/drawing/2014/main" id="{44FD51BB-81FD-41B6-54F2-29611BF07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304" y="3700650"/>
            <a:ext cx="2943225"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893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48DC-220C-E850-A290-A2E44912B459}"/>
              </a:ext>
            </a:extLst>
          </p:cNvPr>
          <p:cNvSpPr>
            <a:spLocks noGrp="1"/>
          </p:cNvSpPr>
          <p:nvPr>
            <p:ph type="title"/>
          </p:nvPr>
        </p:nvSpPr>
        <p:spPr/>
        <p:txBody>
          <a:bodyPr/>
          <a:lstStyle/>
          <a:p>
            <a:r>
              <a:rPr lang="en-IN" dirty="0"/>
              <a:t>Pin out</a:t>
            </a:r>
          </a:p>
        </p:txBody>
      </p:sp>
      <p:pic>
        <p:nvPicPr>
          <p:cNvPr id="9218" name="Picture 2" descr="soil moisture sensor pinout">
            <a:extLst>
              <a:ext uri="{FF2B5EF4-FFF2-40B4-BE49-F238E27FC236}">
                <a16:creationId xmlns:a16="http://schemas.microsoft.com/office/drawing/2014/main" id="{8E4E772B-D43A-ECC0-9F29-4E4E40811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079" y="2094271"/>
            <a:ext cx="3129424" cy="40614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E4E7C1F-2D58-464A-62AB-06E8F5EB672F}"/>
              </a:ext>
            </a:extLst>
          </p:cNvPr>
          <p:cNvSpPr txBox="1"/>
          <p:nvPr/>
        </p:nvSpPr>
        <p:spPr>
          <a:xfrm>
            <a:off x="5161936" y="1978937"/>
            <a:ext cx="6096000" cy="3693319"/>
          </a:xfrm>
          <a:prstGeom prst="rect">
            <a:avLst/>
          </a:prstGeom>
          <a:noFill/>
        </p:spPr>
        <p:txBody>
          <a:bodyPr wrap="square">
            <a:spAutoFit/>
          </a:bodyPr>
          <a:lstStyle/>
          <a:p>
            <a:pPr algn="l"/>
            <a:r>
              <a:rPr lang="en-US" b="1" i="0" dirty="0">
                <a:effectLst/>
                <a:latin typeface="Segoe UI" panose="020B0502040204020203" pitchFamily="34" charset="0"/>
              </a:rPr>
              <a:t>AO</a:t>
            </a:r>
            <a:r>
              <a:rPr lang="en-US" b="0" i="0" dirty="0">
                <a:effectLst/>
                <a:latin typeface="Segoe UI" panose="020B0502040204020203" pitchFamily="34" charset="0"/>
              </a:rPr>
              <a:t> (Analog Output) </a:t>
            </a:r>
            <a:r>
              <a:rPr lang="en-US" b="0" i="0" dirty="0">
                <a:solidFill>
                  <a:srgbClr val="191919"/>
                </a:solidFill>
                <a:effectLst/>
                <a:latin typeface="Segoe UI" panose="020B0502040204020203" pitchFamily="34" charset="0"/>
              </a:rPr>
              <a:t>pin gives us an analog signal between the supply value to 0V and will be connected to one of the analog inputs on your Arduino.</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DO</a:t>
            </a:r>
            <a:r>
              <a:rPr lang="en-US" b="0" i="0" dirty="0">
                <a:effectLst/>
                <a:latin typeface="Segoe UI" panose="020B0502040204020203" pitchFamily="34" charset="0"/>
              </a:rPr>
              <a:t> (Digital Output</a:t>
            </a:r>
            <a:r>
              <a:rPr lang="en-US" b="0" i="0" dirty="0">
                <a:solidFill>
                  <a:srgbClr val="FFFFFF"/>
                </a:solidFill>
                <a:effectLst/>
                <a:latin typeface="Segoe UI" panose="020B0502040204020203" pitchFamily="34" charset="0"/>
              </a:rPr>
              <a:t>)</a:t>
            </a:r>
            <a:r>
              <a:rPr lang="en-US" b="0" i="0" dirty="0">
                <a:solidFill>
                  <a:srgbClr val="191919"/>
                </a:solidFill>
                <a:effectLst/>
                <a:latin typeface="Segoe UI" panose="020B0502040204020203" pitchFamily="34" charset="0"/>
              </a:rPr>
              <a:t> pin gives Digital output of internal comparator circuit. Y</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VCC</a:t>
            </a:r>
            <a:r>
              <a:rPr lang="en-US" b="0" i="0" dirty="0">
                <a:solidFill>
                  <a:srgbClr val="191919"/>
                </a:solidFill>
                <a:effectLst/>
                <a:latin typeface="Segoe UI" panose="020B0502040204020203" pitchFamily="34" charset="0"/>
              </a:rPr>
              <a:t> pin supplies power for the sensor. It is recommended to power the sensor with 5V. </a:t>
            </a:r>
          </a:p>
          <a:p>
            <a:pPr algn="l"/>
            <a:br>
              <a:rPr lang="en-US" b="1" dirty="0"/>
            </a:br>
            <a:r>
              <a:rPr lang="en-US" b="1" i="0" dirty="0">
                <a:effectLst/>
                <a:latin typeface="Segoe UI" panose="020B0502040204020203" pitchFamily="34" charset="0"/>
              </a:rPr>
              <a:t>GND</a:t>
            </a:r>
            <a:r>
              <a:rPr lang="en-US" b="0" i="0" dirty="0">
                <a:solidFill>
                  <a:srgbClr val="191919"/>
                </a:solidFill>
                <a:effectLst/>
                <a:latin typeface="Segoe UI" panose="020B0502040204020203" pitchFamily="34" charset="0"/>
              </a:rPr>
              <a:t> is a ground connection.</a:t>
            </a:r>
          </a:p>
          <a:p>
            <a:br>
              <a:rPr lang="en-US" dirty="0"/>
            </a:br>
            <a:endParaRPr lang="en-IN" dirty="0"/>
          </a:p>
        </p:txBody>
      </p:sp>
    </p:spTree>
    <p:extLst>
      <p:ext uri="{BB962C8B-B14F-4D97-AF65-F5344CB8AC3E}">
        <p14:creationId xmlns:p14="http://schemas.microsoft.com/office/powerpoint/2010/main" val="1652225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5AF57-7553-3C50-D287-62180BE16476}"/>
              </a:ext>
            </a:extLst>
          </p:cNvPr>
          <p:cNvSpPr>
            <a:spLocks noGrp="1"/>
          </p:cNvSpPr>
          <p:nvPr>
            <p:ph type="title"/>
          </p:nvPr>
        </p:nvSpPr>
        <p:spPr/>
        <p:txBody>
          <a:bodyPr/>
          <a:lstStyle/>
          <a:p>
            <a:r>
              <a:rPr lang="en-IN" dirty="0"/>
              <a:t>Wiring Diagram</a:t>
            </a:r>
          </a:p>
        </p:txBody>
      </p:sp>
      <p:pic>
        <p:nvPicPr>
          <p:cNvPr id="10242" name="Picture 2" descr="wiring soil moisture sensor with arduino for reading analog output">
            <a:extLst>
              <a:ext uri="{FF2B5EF4-FFF2-40B4-BE49-F238E27FC236}">
                <a16:creationId xmlns:a16="http://schemas.microsoft.com/office/drawing/2014/main" id="{492FD563-0F4E-4108-89B3-98D9A8215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1627" y="2159716"/>
            <a:ext cx="5886450" cy="3600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3D9163-761E-1A93-E516-29786EEDE293}"/>
              </a:ext>
            </a:extLst>
          </p:cNvPr>
          <p:cNvSpPr txBox="1"/>
          <p:nvPr/>
        </p:nvSpPr>
        <p:spPr>
          <a:xfrm>
            <a:off x="7846142" y="2576052"/>
            <a:ext cx="3844413" cy="646331"/>
          </a:xfrm>
          <a:prstGeom prst="rect">
            <a:avLst/>
          </a:prstGeom>
          <a:noFill/>
        </p:spPr>
        <p:txBody>
          <a:bodyPr wrap="square" rtlCol="0">
            <a:spAutoFit/>
          </a:bodyPr>
          <a:lstStyle/>
          <a:p>
            <a:r>
              <a:rPr lang="en-IN" dirty="0"/>
              <a:t>Analog output of sensor connected to A0 pin of </a:t>
            </a:r>
            <a:r>
              <a:rPr lang="en-IN" dirty="0" err="1"/>
              <a:t>ARduino</a:t>
            </a:r>
            <a:endParaRPr lang="en-IN" dirty="0"/>
          </a:p>
        </p:txBody>
      </p:sp>
    </p:spTree>
    <p:extLst>
      <p:ext uri="{BB962C8B-B14F-4D97-AF65-F5344CB8AC3E}">
        <p14:creationId xmlns:p14="http://schemas.microsoft.com/office/powerpoint/2010/main" val="2127733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687D-1E87-2D37-188D-FB361922BF73}"/>
              </a:ext>
            </a:extLst>
          </p:cNvPr>
          <p:cNvSpPr>
            <a:spLocks noGrp="1"/>
          </p:cNvSpPr>
          <p:nvPr>
            <p:ph type="title"/>
          </p:nvPr>
        </p:nvSpPr>
        <p:spPr/>
        <p:txBody>
          <a:bodyPr/>
          <a:lstStyle/>
          <a:p>
            <a:r>
              <a:rPr lang="en-IN" dirty="0"/>
              <a:t>Program</a:t>
            </a:r>
          </a:p>
        </p:txBody>
      </p:sp>
      <p:sp>
        <p:nvSpPr>
          <p:cNvPr id="3" name="Content Placeholder 2">
            <a:extLst>
              <a:ext uri="{FF2B5EF4-FFF2-40B4-BE49-F238E27FC236}">
                <a16:creationId xmlns:a16="http://schemas.microsoft.com/office/drawing/2014/main" id="{9C481A78-29FE-D5EC-2E4C-4805742D912E}"/>
              </a:ext>
            </a:extLst>
          </p:cNvPr>
          <p:cNvSpPr>
            <a:spLocks noGrp="1"/>
          </p:cNvSpPr>
          <p:nvPr>
            <p:ph idx="1"/>
          </p:nvPr>
        </p:nvSpPr>
        <p:spPr/>
        <p:txBody>
          <a:bodyPr/>
          <a:lstStyle/>
          <a:p>
            <a:r>
              <a:rPr lang="en-IN" dirty="0"/>
              <a:t>void setup()</a:t>
            </a:r>
          </a:p>
          <a:p>
            <a:r>
              <a:rPr lang="en-IN" dirty="0"/>
              <a:t>{</a:t>
            </a:r>
          </a:p>
          <a:p>
            <a:r>
              <a:rPr lang="en-IN" dirty="0" err="1"/>
              <a:t>Serial.begin</a:t>
            </a:r>
            <a:r>
              <a:rPr lang="en-IN" dirty="0"/>
              <a:t>(9600);</a:t>
            </a:r>
          </a:p>
          <a:p>
            <a:r>
              <a:rPr lang="en-IN" dirty="0"/>
              <a:t>}</a:t>
            </a:r>
          </a:p>
          <a:p>
            <a:r>
              <a:rPr lang="en-IN" dirty="0"/>
              <a:t>void loop(){</a:t>
            </a:r>
          </a:p>
          <a:p>
            <a:r>
              <a:rPr lang="en-IN" dirty="0"/>
              <a:t>int </a:t>
            </a:r>
            <a:r>
              <a:rPr lang="en-IN" dirty="0" err="1"/>
              <a:t>sensorValue</a:t>
            </a:r>
            <a:r>
              <a:rPr lang="en-IN" dirty="0"/>
              <a:t> = </a:t>
            </a:r>
            <a:r>
              <a:rPr lang="en-IN" dirty="0" err="1"/>
              <a:t>analogRead</a:t>
            </a:r>
            <a:r>
              <a:rPr lang="en-IN" dirty="0"/>
              <a:t>(A0);</a:t>
            </a:r>
          </a:p>
          <a:p>
            <a:r>
              <a:rPr lang="en-IN" dirty="0" err="1"/>
              <a:t>Serial.println</a:t>
            </a:r>
            <a:r>
              <a:rPr lang="en-IN" dirty="0"/>
              <a:t>(</a:t>
            </a:r>
            <a:r>
              <a:rPr lang="en-IN" dirty="0" err="1"/>
              <a:t>sensorValue</a:t>
            </a:r>
            <a:r>
              <a:rPr lang="en-IN" dirty="0"/>
              <a:t>);</a:t>
            </a:r>
          </a:p>
          <a:p>
            <a:r>
              <a:rPr lang="en-IN"/>
              <a:t>delay(1000); </a:t>
            </a:r>
            <a:endParaRPr lang="en-IN" dirty="0"/>
          </a:p>
          <a:p>
            <a:r>
              <a:rPr lang="en-IN" dirty="0"/>
              <a:t>}</a:t>
            </a:r>
          </a:p>
        </p:txBody>
      </p:sp>
    </p:spTree>
    <p:extLst>
      <p:ext uri="{BB962C8B-B14F-4D97-AF65-F5344CB8AC3E}">
        <p14:creationId xmlns:p14="http://schemas.microsoft.com/office/powerpoint/2010/main" val="133473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EF3C7-55D5-9DE2-0C07-F2145789959D}"/>
              </a:ext>
            </a:extLst>
          </p:cNvPr>
          <p:cNvSpPr>
            <a:spLocks noGrp="1"/>
          </p:cNvSpPr>
          <p:nvPr>
            <p:ph type="title"/>
          </p:nvPr>
        </p:nvSpPr>
        <p:spPr/>
        <p:txBody>
          <a:bodyPr/>
          <a:lstStyle/>
          <a:p>
            <a:r>
              <a:rPr lang="en-IN" dirty="0"/>
              <a:t>I2C sensor with UNO</a:t>
            </a:r>
          </a:p>
        </p:txBody>
      </p:sp>
      <p:pic>
        <p:nvPicPr>
          <p:cNvPr id="1026" name="Picture 2" descr="I2C pins on the UNO.">
            <a:extLst>
              <a:ext uri="{FF2B5EF4-FFF2-40B4-BE49-F238E27FC236}">
                <a16:creationId xmlns:a16="http://schemas.microsoft.com/office/drawing/2014/main" id="{0AEB4166-BD12-2C5C-471D-3B21669F5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921900"/>
            <a:ext cx="6191250" cy="34861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711A5D-4F74-7D53-0F3C-D6F20EF33ED4}"/>
              </a:ext>
            </a:extLst>
          </p:cNvPr>
          <p:cNvSpPr txBox="1"/>
          <p:nvPr/>
        </p:nvSpPr>
        <p:spPr>
          <a:xfrm>
            <a:off x="7472516" y="1910649"/>
            <a:ext cx="3490452" cy="3416320"/>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I2C consists of two communication lines: SDA (data) and SCL (clock). Additionally, You will have to run power and ground to each device (or "slave"). Additionally, multiple I2C slaves can be connected on the same SDA and SCL lines, which means you could potentially numerous actuators and sensors while leaving almost all of your digital and analog pins free.</a:t>
            </a:r>
            <a:endParaRPr lang="en-IN" dirty="0"/>
          </a:p>
        </p:txBody>
      </p:sp>
    </p:spTree>
    <p:extLst>
      <p:ext uri="{BB962C8B-B14F-4D97-AF65-F5344CB8AC3E}">
        <p14:creationId xmlns:p14="http://schemas.microsoft.com/office/powerpoint/2010/main" val="1630971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FD712-2BA0-A6D9-8DB2-D08DDEEB30A8}"/>
              </a:ext>
            </a:extLst>
          </p:cNvPr>
          <p:cNvSpPr>
            <a:spLocks noGrp="1"/>
          </p:cNvSpPr>
          <p:nvPr>
            <p:ph type="title"/>
          </p:nvPr>
        </p:nvSpPr>
        <p:spPr/>
        <p:txBody>
          <a:bodyPr/>
          <a:lstStyle/>
          <a:p>
            <a:r>
              <a:rPr lang="en-IN" dirty="0"/>
              <a:t>I2C sensor with UNO</a:t>
            </a:r>
          </a:p>
        </p:txBody>
      </p:sp>
      <p:sp>
        <p:nvSpPr>
          <p:cNvPr id="3" name="Content Placeholder 2">
            <a:extLst>
              <a:ext uri="{FF2B5EF4-FFF2-40B4-BE49-F238E27FC236}">
                <a16:creationId xmlns:a16="http://schemas.microsoft.com/office/drawing/2014/main" id="{2C2F8CC1-BBB8-CEE8-004C-83C23E339D58}"/>
              </a:ext>
            </a:extLst>
          </p:cNvPr>
          <p:cNvSpPr>
            <a:spLocks noGrp="1"/>
          </p:cNvSpPr>
          <p:nvPr>
            <p:ph idx="1"/>
          </p:nvPr>
        </p:nvSpPr>
        <p:spPr>
          <a:xfrm>
            <a:off x="1097280" y="1845734"/>
            <a:ext cx="10058400" cy="1261260"/>
          </a:xfrm>
        </p:spPr>
        <p:txBody>
          <a:bodyPr>
            <a:normAutofit/>
          </a:bodyPr>
          <a:lstStyle/>
          <a:p>
            <a:r>
              <a:rPr lang="en-US" b="0" i="0" dirty="0">
                <a:solidFill>
                  <a:srgbClr val="000000"/>
                </a:solidFill>
                <a:effectLst/>
                <a:latin typeface="Times New Roman" panose="02020603050405020304" pitchFamily="18" charset="0"/>
              </a:rPr>
              <a:t>When connecting multiple I2C devices to the same SDA and SCL lines, your Arduino needs a way to distinguish between the devices. It does this using the I2C address of each slave.. Most libraries will have a parameter for the address when you initialize the sensor. </a:t>
            </a:r>
            <a:endParaRPr lang="en-IN" dirty="0"/>
          </a:p>
        </p:txBody>
      </p:sp>
      <p:pic>
        <p:nvPicPr>
          <p:cNvPr id="2050" name="Picture 2" descr="I2C Communication - STEMpedia">
            <a:extLst>
              <a:ext uri="{FF2B5EF4-FFF2-40B4-BE49-F238E27FC236}">
                <a16:creationId xmlns:a16="http://schemas.microsoft.com/office/drawing/2014/main" id="{BCA8EA7C-A1E9-8D58-B619-C02D44367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337" y="2864874"/>
            <a:ext cx="4872437" cy="2737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26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F4788-3CFD-1039-8647-A800630501FD}"/>
              </a:ext>
            </a:extLst>
          </p:cNvPr>
          <p:cNvSpPr>
            <a:spLocks noGrp="1"/>
          </p:cNvSpPr>
          <p:nvPr>
            <p:ph type="title"/>
          </p:nvPr>
        </p:nvSpPr>
        <p:spPr/>
        <p:txBody>
          <a:bodyPr/>
          <a:lstStyle/>
          <a:p>
            <a:r>
              <a:rPr lang="en-IN" dirty="0"/>
              <a:t>MPU6050 – UNO interface</a:t>
            </a:r>
          </a:p>
        </p:txBody>
      </p:sp>
      <p:pic>
        <p:nvPicPr>
          <p:cNvPr id="3074" name="Picture 2">
            <a:extLst>
              <a:ext uri="{FF2B5EF4-FFF2-40B4-BE49-F238E27FC236}">
                <a16:creationId xmlns:a16="http://schemas.microsoft.com/office/drawing/2014/main" id="{9B189B0A-7EA4-4ADF-C781-CCC00C681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907785" y="1004017"/>
            <a:ext cx="3742173" cy="57551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F344D9-829B-BE11-47C8-45C9CE964927}"/>
              </a:ext>
            </a:extLst>
          </p:cNvPr>
          <p:cNvSpPr txBox="1"/>
          <p:nvPr/>
        </p:nvSpPr>
        <p:spPr>
          <a:xfrm>
            <a:off x="7334865" y="2010500"/>
            <a:ext cx="3559277" cy="3693319"/>
          </a:xfrm>
          <a:prstGeom prst="rect">
            <a:avLst/>
          </a:prstGeom>
          <a:noFill/>
        </p:spPr>
        <p:txBody>
          <a:bodyPr wrap="square" rtlCol="0">
            <a:spAutoFit/>
          </a:bodyPr>
          <a:lstStyle/>
          <a:p>
            <a:r>
              <a:rPr lang="en-IN" dirty="0"/>
              <a:t>MPU6050 </a:t>
            </a:r>
          </a:p>
          <a:p>
            <a:r>
              <a:rPr lang="en-IN" dirty="0"/>
              <a:t>3 axes accelerometer and gyro</a:t>
            </a:r>
          </a:p>
          <a:p>
            <a:endParaRPr lang="en-IN" dirty="0"/>
          </a:p>
          <a:p>
            <a:r>
              <a:rPr lang="en-IN" dirty="0"/>
              <a:t>Device address</a:t>
            </a:r>
          </a:p>
          <a:p>
            <a:endParaRPr lang="en-IN" dirty="0"/>
          </a:p>
          <a:p>
            <a:r>
              <a:rPr lang="en-IN" dirty="0"/>
              <a:t>Register address</a:t>
            </a:r>
          </a:p>
          <a:p>
            <a:endParaRPr lang="en-IN" dirty="0"/>
          </a:p>
          <a:p>
            <a:r>
              <a:rPr lang="en-IN" dirty="0"/>
              <a:t>Supply voltage 5V / 3.3V</a:t>
            </a:r>
          </a:p>
          <a:p>
            <a:endParaRPr lang="en-IN" dirty="0"/>
          </a:p>
          <a:p>
            <a:r>
              <a:rPr lang="en-IN" dirty="0"/>
              <a:t>Library available for most I2C devices</a:t>
            </a:r>
          </a:p>
          <a:p>
            <a:endParaRPr lang="en-IN" dirty="0"/>
          </a:p>
          <a:p>
            <a:r>
              <a:rPr lang="en-IN" dirty="0"/>
              <a:t>Basic Arduino library </a:t>
            </a:r>
            <a:r>
              <a:rPr lang="en-IN" dirty="0" err="1"/>
              <a:t>Wire.h</a:t>
            </a:r>
            <a:endParaRPr lang="en-IN" dirty="0"/>
          </a:p>
        </p:txBody>
      </p:sp>
    </p:spTree>
    <p:extLst>
      <p:ext uri="{BB962C8B-B14F-4D97-AF65-F5344CB8AC3E}">
        <p14:creationId xmlns:p14="http://schemas.microsoft.com/office/powerpoint/2010/main" val="2982559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A68A3-0A76-590F-D5AA-E46CD482E195}"/>
              </a:ext>
            </a:extLst>
          </p:cNvPr>
          <p:cNvSpPr>
            <a:spLocks noGrp="1"/>
          </p:cNvSpPr>
          <p:nvPr>
            <p:ph type="title"/>
          </p:nvPr>
        </p:nvSpPr>
        <p:spPr/>
        <p:txBody>
          <a:bodyPr/>
          <a:lstStyle/>
          <a:p>
            <a:r>
              <a:rPr lang="en-IN" dirty="0"/>
              <a:t>Interrupts</a:t>
            </a:r>
          </a:p>
        </p:txBody>
      </p:sp>
      <p:sp>
        <p:nvSpPr>
          <p:cNvPr id="3" name="Content Placeholder 2">
            <a:extLst>
              <a:ext uri="{FF2B5EF4-FFF2-40B4-BE49-F238E27FC236}">
                <a16:creationId xmlns:a16="http://schemas.microsoft.com/office/drawing/2014/main" id="{A13A129D-7E60-B371-6199-4E2D2404F137}"/>
              </a:ext>
            </a:extLst>
          </p:cNvPr>
          <p:cNvSpPr>
            <a:spLocks noGrp="1"/>
          </p:cNvSpPr>
          <p:nvPr>
            <p:ph idx="1"/>
          </p:nvPr>
        </p:nvSpPr>
        <p:spPr/>
        <p:txBody>
          <a:bodyPr/>
          <a:lstStyle/>
          <a:p>
            <a:pPr algn="l"/>
            <a:r>
              <a:rPr lang="en-US" dirty="0">
                <a:solidFill>
                  <a:srgbClr val="333333"/>
                </a:solidFill>
                <a:latin typeface="Helvetica Neue"/>
              </a:rPr>
              <a:t>A</a:t>
            </a:r>
            <a:r>
              <a:rPr lang="en-US" b="0" i="0" dirty="0">
                <a:solidFill>
                  <a:srgbClr val="333333"/>
                </a:solidFill>
                <a:effectLst/>
                <a:latin typeface="Helvetica Neue"/>
              </a:rPr>
              <a:t> method by which a processor can execute its normal program while continuously monitoring for some kind of event, or interrupt. There are two types of interrupts:</a:t>
            </a:r>
          </a:p>
          <a:p>
            <a:pPr algn="l">
              <a:buFont typeface="Arial" panose="020B0604020202020204" pitchFamily="34" charset="0"/>
              <a:buChar char="•"/>
            </a:pPr>
            <a:r>
              <a:rPr lang="en-US" b="1" i="0" dirty="0">
                <a:solidFill>
                  <a:srgbClr val="333333"/>
                </a:solidFill>
                <a:effectLst/>
                <a:latin typeface="Helvetica Neue"/>
              </a:rPr>
              <a:t>Hardware Interrupts</a:t>
            </a:r>
            <a:r>
              <a:rPr lang="en-US" b="0" i="0" dirty="0">
                <a:solidFill>
                  <a:srgbClr val="333333"/>
                </a:solidFill>
                <a:effectLst/>
                <a:latin typeface="Helvetica Neue"/>
              </a:rPr>
              <a:t> - These occur in response to an external event, like a pin going high or low.</a:t>
            </a:r>
          </a:p>
          <a:p>
            <a:pPr algn="l">
              <a:buFont typeface="Arial" panose="020B0604020202020204" pitchFamily="34" charset="0"/>
              <a:buChar char="•"/>
            </a:pPr>
            <a:r>
              <a:rPr lang="en-US" b="1" i="0" dirty="0">
                <a:solidFill>
                  <a:srgbClr val="333333"/>
                </a:solidFill>
                <a:effectLst/>
                <a:latin typeface="Helvetica Neue"/>
              </a:rPr>
              <a:t>Software Interrupts</a:t>
            </a:r>
            <a:r>
              <a:rPr lang="en-US" b="0" i="0" dirty="0">
                <a:solidFill>
                  <a:srgbClr val="333333"/>
                </a:solidFill>
                <a:effectLst/>
                <a:latin typeface="Helvetica Neue"/>
              </a:rPr>
              <a:t> - These occur in response to a software instruction.</a:t>
            </a:r>
          </a:p>
          <a:p>
            <a:r>
              <a:rPr lang="en-US" b="0" i="0" dirty="0">
                <a:solidFill>
                  <a:srgbClr val="333333"/>
                </a:solidFill>
                <a:effectLst/>
                <a:latin typeface="Helvetica Neue"/>
              </a:rPr>
              <a:t>Generally speaking, most 8-bit AVR microcontrollers (i.e. Arduinos) aren't innately capable of software interrupts, so we will focus on hardware interrupts.</a:t>
            </a:r>
            <a:endParaRPr lang="en-IN" dirty="0"/>
          </a:p>
        </p:txBody>
      </p:sp>
    </p:spTree>
    <p:extLst>
      <p:ext uri="{BB962C8B-B14F-4D97-AF65-F5344CB8AC3E}">
        <p14:creationId xmlns:p14="http://schemas.microsoft.com/office/powerpoint/2010/main" val="1075020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C9F11-A73E-9BC3-9CC2-902C87239027}"/>
              </a:ext>
            </a:extLst>
          </p:cNvPr>
          <p:cNvSpPr>
            <a:spLocks noGrp="1"/>
          </p:cNvSpPr>
          <p:nvPr>
            <p:ph type="title"/>
          </p:nvPr>
        </p:nvSpPr>
        <p:spPr>
          <a:xfrm>
            <a:off x="1097280" y="263527"/>
            <a:ext cx="10058400" cy="1450757"/>
          </a:xfrm>
        </p:spPr>
        <p:txBody>
          <a:bodyPr/>
          <a:lstStyle/>
          <a:p>
            <a:r>
              <a:rPr lang="en-IN" dirty="0"/>
              <a:t>Interrupts</a:t>
            </a:r>
          </a:p>
        </p:txBody>
      </p:sp>
      <p:sp>
        <p:nvSpPr>
          <p:cNvPr id="3" name="Content Placeholder 2">
            <a:extLst>
              <a:ext uri="{FF2B5EF4-FFF2-40B4-BE49-F238E27FC236}">
                <a16:creationId xmlns:a16="http://schemas.microsoft.com/office/drawing/2014/main" id="{0EAEF706-A7F8-CE1F-5FDD-3458DCCE31FA}"/>
              </a:ext>
            </a:extLst>
          </p:cNvPr>
          <p:cNvSpPr>
            <a:spLocks noGrp="1"/>
          </p:cNvSpPr>
          <p:nvPr>
            <p:ph idx="1"/>
          </p:nvPr>
        </p:nvSpPr>
        <p:spPr/>
        <p:txBody>
          <a:bodyPr/>
          <a:lstStyle/>
          <a:p>
            <a:r>
              <a:rPr lang="en-US" dirty="0"/>
              <a:t>When the event or interrupt happens, the processor takes immediate notice, saves its execution state, runs a small chunk of code (often called the </a:t>
            </a:r>
            <a:r>
              <a:rPr lang="en-US" b="1" dirty="0"/>
              <a:t>interrupt service routine</a:t>
            </a:r>
            <a:r>
              <a:rPr lang="en-US" dirty="0"/>
              <a:t>), and then returns back to whatever it was doing before.</a:t>
            </a:r>
          </a:p>
          <a:p>
            <a:r>
              <a:rPr lang="en-US" dirty="0"/>
              <a:t>The programmer defines the code that is to be executed when a particular interrupt occurs within the program itself. In Arduino, we use a function called </a:t>
            </a:r>
            <a:r>
              <a:rPr lang="en-US" b="1" dirty="0" err="1"/>
              <a:t>attachInterrupt</a:t>
            </a:r>
            <a:r>
              <a:rPr lang="en-US" b="1" dirty="0"/>
              <a:t>() </a:t>
            </a:r>
            <a:r>
              <a:rPr lang="en-US" dirty="0"/>
              <a:t>to do this and the recommended syntax looks similar to the output below:</a:t>
            </a:r>
          </a:p>
          <a:p>
            <a:endParaRPr lang="en-US" dirty="0"/>
          </a:p>
          <a:p>
            <a:r>
              <a:rPr lang="en-IN" dirty="0" err="1"/>
              <a:t>attachInterrupt</a:t>
            </a:r>
            <a:r>
              <a:rPr lang="en-IN" dirty="0"/>
              <a:t>(</a:t>
            </a:r>
            <a:r>
              <a:rPr lang="en-IN" dirty="0" err="1"/>
              <a:t>digitalPinToInterrupt</a:t>
            </a:r>
            <a:r>
              <a:rPr lang="en-IN" dirty="0"/>
              <a:t>(pin), ISR, mode)</a:t>
            </a:r>
          </a:p>
          <a:p>
            <a:endParaRPr lang="en-IN" dirty="0"/>
          </a:p>
        </p:txBody>
      </p:sp>
    </p:spTree>
    <p:extLst>
      <p:ext uri="{BB962C8B-B14F-4D97-AF65-F5344CB8AC3E}">
        <p14:creationId xmlns:p14="http://schemas.microsoft.com/office/powerpoint/2010/main" val="3647050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1F33-D067-54D7-09AA-EEB30EAC441C}"/>
              </a:ext>
            </a:extLst>
          </p:cNvPr>
          <p:cNvSpPr>
            <a:spLocks noGrp="1"/>
          </p:cNvSpPr>
          <p:nvPr>
            <p:ph type="title"/>
          </p:nvPr>
        </p:nvSpPr>
        <p:spPr/>
        <p:txBody>
          <a:bodyPr/>
          <a:lstStyle/>
          <a:p>
            <a:r>
              <a:rPr lang="en-IN" dirty="0"/>
              <a:t>Resistors</a:t>
            </a:r>
          </a:p>
        </p:txBody>
      </p:sp>
      <p:pic>
        <p:nvPicPr>
          <p:cNvPr id="3074" name="Picture 2" descr="resistors">
            <a:extLst>
              <a:ext uri="{FF2B5EF4-FFF2-40B4-BE49-F238E27FC236}">
                <a16:creationId xmlns:a16="http://schemas.microsoft.com/office/drawing/2014/main" id="{6E0E1B4E-4CC2-06C6-1B6E-14B4DA60F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1" y="2361822"/>
            <a:ext cx="2764708" cy="21343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8E2302-CF0E-4116-3E26-0F705B3F0ADF}"/>
              </a:ext>
            </a:extLst>
          </p:cNvPr>
          <p:cNvSpPr txBox="1"/>
          <p:nvPr/>
        </p:nvSpPr>
        <p:spPr>
          <a:xfrm>
            <a:off x="5171768" y="2222090"/>
            <a:ext cx="4532671" cy="646331"/>
          </a:xfrm>
          <a:prstGeom prst="rect">
            <a:avLst/>
          </a:prstGeom>
          <a:noFill/>
        </p:spPr>
        <p:txBody>
          <a:bodyPr wrap="square" rtlCol="0">
            <a:spAutoFit/>
          </a:bodyPr>
          <a:lstStyle/>
          <a:p>
            <a:r>
              <a:rPr lang="en-IN" dirty="0"/>
              <a:t>Resistors limit the flow of current in a circuit.</a:t>
            </a:r>
          </a:p>
          <a:p>
            <a:r>
              <a:rPr lang="en-IN" dirty="0"/>
              <a:t>Resistance is measured in ohms</a:t>
            </a:r>
          </a:p>
        </p:txBody>
      </p:sp>
      <p:pic>
        <p:nvPicPr>
          <p:cNvPr id="3076" name="Picture 4" descr="Resistor schematic symbols">
            <a:extLst>
              <a:ext uri="{FF2B5EF4-FFF2-40B4-BE49-F238E27FC236}">
                <a16:creationId xmlns:a16="http://schemas.microsoft.com/office/drawing/2014/main" id="{5E06483D-C52D-F821-7958-7DF4C3D49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0593" y="3608580"/>
            <a:ext cx="28575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882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41EEF-C2D7-E93B-C1AE-D228D94F9964}"/>
              </a:ext>
            </a:extLst>
          </p:cNvPr>
          <p:cNvSpPr>
            <a:spLocks noGrp="1"/>
          </p:cNvSpPr>
          <p:nvPr>
            <p:ph type="title"/>
          </p:nvPr>
        </p:nvSpPr>
        <p:spPr/>
        <p:txBody>
          <a:bodyPr/>
          <a:lstStyle/>
          <a:p>
            <a:r>
              <a:rPr lang="en-IN" dirty="0"/>
              <a:t>Interrupts</a:t>
            </a:r>
          </a:p>
        </p:txBody>
      </p:sp>
      <p:sp>
        <p:nvSpPr>
          <p:cNvPr id="3" name="Content Placeholder 2">
            <a:extLst>
              <a:ext uri="{FF2B5EF4-FFF2-40B4-BE49-F238E27FC236}">
                <a16:creationId xmlns:a16="http://schemas.microsoft.com/office/drawing/2014/main" id="{48972E86-49BC-61F0-5C24-3CC3C13D0EC5}"/>
              </a:ext>
            </a:extLst>
          </p:cNvPr>
          <p:cNvSpPr>
            <a:spLocks noGrp="1"/>
          </p:cNvSpPr>
          <p:nvPr>
            <p:ph idx="1"/>
          </p:nvPr>
        </p:nvSpPr>
        <p:spPr/>
        <p:txBody>
          <a:bodyPr>
            <a:normAutofit/>
          </a:bodyPr>
          <a:lstStyle/>
          <a:p>
            <a:r>
              <a:rPr lang="en-IN" b="1" dirty="0" err="1"/>
              <a:t>attachInterrupt</a:t>
            </a:r>
            <a:r>
              <a:rPr lang="en-IN" b="1" dirty="0"/>
              <a:t>(</a:t>
            </a:r>
            <a:r>
              <a:rPr lang="en-IN" b="1" dirty="0" err="1"/>
              <a:t>digitalPinToInterrupt</a:t>
            </a:r>
            <a:r>
              <a:rPr lang="en-IN" b="1" dirty="0"/>
              <a:t>(pin), ISR, mode)</a:t>
            </a:r>
          </a:p>
          <a:p>
            <a:r>
              <a:rPr lang="en-US" dirty="0"/>
              <a:t>This function takes three parameters:</a:t>
            </a:r>
          </a:p>
          <a:p>
            <a:r>
              <a:rPr lang="en-US" dirty="0"/>
              <a:t>First Parameter (i.e. </a:t>
            </a:r>
            <a:r>
              <a:rPr lang="en-US" dirty="0" err="1"/>
              <a:t>digitalPinToInterrupt</a:t>
            </a:r>
            <a:r>
              <a:rPr lang="en-US" dirty="0"/>
              <a:t>(pin)) - Pin number of the interrupt, which tells the microprocessor which pin to monitor. The pin depends on the microcontroller being used.</a:t>
            </a:r>
          </a:p>
          <a:p>
            <a:r>
              <a:rPr lang="en-US" dirty="0"/>
              <a:t>Second Parameter (i.e. ISR) - The location of code we want to execute if this interrupt is triggered.</a:t>
            </a:r>
          </a:p>
          <a:p>
            <a:r>
              <a:rPr lang="en-US" dirty="0"/>
              <a:t>Third Parameter (</a:t>
            </a:r>
            <a:r>
              <a:rPr lang="en-US" dirty="0" err="1"/>
              <a:t>i.e.mode</a:t>
            </a:r>
            <a:r>
              <a:rPr lang="en-US" dirty="0"/>
              <a:t>) - Tells it what type of trigger to look for: a logic high, a logic low or a transition between the two.</a:t>
            </a:r>
            <a:endParaRPr lang="en-IN" dirty="0"/>
          </a:p>
        </p:txBody>
      </p:sp>
    </p:spTree>
    <p:extLst>
      <p:ext uri="{BB962C8B-B14F-4D97-AF65-F5344CB8AC3E}">
        <p14:creationId xmlns:p14="http://schemas.microsoft.com/office/powerpoint/2010/main" val="301279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49A3-784D-70A2-AAEB-C035F5DFCF50}"/>
              </a:ext>
            </a:extLst>
          </p:cNvPr>
          <p:cNvSpPr>
            <a:spLocks noGrp="1"/>
          </p:cNvSpPr>
          <p:nvPr>
            <p:ph type="title"/>
          </p:nvPr>
        </p:nvSpPr>
        <p:spPr/>
        <p:txBody>
          <a:bodyPr/>
          <a:lstStyle/>
          <a:p>
            <a:r>
              <a:rPr lang="en-IN" dirty="0"/>
              <a:t>Interrupts</a:t>
            </a:r>
          </a:p>
        </p:txBody>
      </p:sp>
      <p:pic>
        <p:nvPicPr>
          <p:cNvPr id="2050" name="Picture 2" descr="Example Interrupt Circuit">
            <a:extLst>
              <a:ext uri="{FF2B5EF4-FFF2-40B4-BE49-F238E27FC236}">
                <a16:creationId xmlns:a16="http://schemas.microsoft.com/office/drawing/2014/main" id="{669B3643-EA4F-D27E-F513-E9A51A4B81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687" y="2011618"/>
            <a:ext cx="5715000" cy="4171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25F424-76DE-A41C-CA73-5466C9A234E1}"/>
              </a:ext>
            </a:extLst>
          </p:cNvPr>
          <p:cNvSpPr txBox="1"/>
          <p:nvPr/>
        </p:nvSpPr>
        <p:spPr>
          <a:xfrm>
            <a:off x="8544232" y="2300748"/>
            <a:ext cx="2261420" cy="646331"/>
          </a:xfrm>
          <a:prstGeom prst="rect">
            <a:avLst/>
          </a:prstGeom>
          <a:noFill/>
        </p:spPr>
        <p:txBody>
          <a:bodyPr wrap="square" rtlCol="0">
            <a:spAutoFit/>
          </a:bodyPr>
          <a:lstStyle/>
          <a:p>
            <a:r>
              <a:rPr lang="en-IN" dirty="0"/>
              <a:t>Pin 13 -- LED</a:t>
            </a:r>
          </a:p>
          <a:p>
            <a:r>
              <a:rPr lang="en-IN" dirty="0"/>
              <a:t>Pin 2    -- Switch</a:t>
            </a:r>
          </a:p>
        </p:txBody>
      </p:sp>
    </p:spTree>
    <p:extLst>
      <p:ext uri="{BB962C8B-B14F-4D97-AF65-F5344CB8AC3E}">
        <p14:creationId xmlns:p14="http://schemas.microsoft.com/office/powerpoint/2010/main" val="1476694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5D0C-EE5C-7F0A-988E-AE12202A619F}"/>
              </a:ext>
            </a:extLst>
          </p:cNvPr>
          <p:cNvSpPr>
            <a:spLocks noGrp="1"/>
          </p:cNvSpPr>
          <p:nvPr>
            <p:ph type="title"/>
          </p:nvPr>
        </p:nvSpPr>
        <p:spPr/>
        <p:txBody>
          <a:bodyPr/>
          <a:lstStyle/>
          <a:p>
            <a:r>
              <a:rPr lang="en-IN" dirty="0"/>
              <a:t>Interrupts</a:t>
            </a:r>
          </a:p>
        </p:txBody>
      </p:sp>
      <p:sp>
        <p:nvSpPr>
          <p:cNvPr id="4" name="Rectangle: Rounded Corners 3">
            <a:extLst>
              <a:ext uri="{FF2B5EF4-FFF2-40B4-BE49-F238E27FC236}">
                <a16:creationId xmlns:a16="http://schemas.microsoft.com/office/drawing/2014/main" id="{17078C43-C09C-B0FF-96EA-7A732332289D}"/>
              </a:ext>
            </a:extLst>
          </p:cNvPr>
          <p:cNvSpPr/>
          <p:nvPr/>
        </p:nvSpPr>
        <p:spPr>
          <a:xfrm>
            <a:off x="3942735" y="2153265"/>
            <a:ext cx="1533833" cy="3411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Arduino UNO</a:t>
            </a:r>
          </a:p>
        </p:txBody>
      </p:sp>
      <p:pic>
        <p:nvPicPr>
          <p:cNvPr id="4098" name="Picture 2">
            <a:extLst>
              <a:ext uri="{FF2B5EF4-FFF2-40B4-BE49-F238E27FC236}">
                <a16:creationId xmlns:a16="http://schemas.microsoft.com/office/drawing/2014/main" id="{9CD223CA-38C3-52FA-FD96-27BAB2A43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995" y="2461276"/>
            <a:ext cx="813312" cy="5461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42B83BD-BBB3-D33C-E8A1-2F169398DA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5350" y="2585884"/>
            <a:ext cx="1477863" cy="55168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FFB1FAFC-964B-19CC-F4A4-5A6D9D58A563}"/>
              </a:ext>
            </a:extLst>
          </p:cNvPr>
          <p:cNvCxnSpPr/>
          <p:nvPr/>
        </p:nvCxnSpPr>
        <p:spPr>
          <a:xfrm>
            <a:off x="5476568" y="2861725"/>
            <a:ext cx="4719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C08BB5-C6A5-4968-8AC6-5329BAF3A5B6}"/>
              </a:ext>
            </a:extLst>
          </p:cNvPr>
          <p:cNvCxnSpPr/>
          <p:nvPr/>
        </p:nvCxnSpPr>
        <p:spPr>
          <a:xfrm>
            <a:off x="6951820" y="2861725"/>
            <a:ext cx="4719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37B005A-BD7E-E655-8637-20733BA0132D}"/>
              </a:ext>
            </a:extLst>
          </p:cNvPr>
          <p:cNvCxnSpPr/>
          <p:nvPr/>
        </p:nvCxnSpPr>
        <p:spPr>
          <a:xfrm>
            <a:off x="8106697" y="2861725"/>
            <a:ext cx="4719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A3F16D1-CC05-8900-C7E6-C929A582DAB2}"/>
              </a:ext>
            </a:extLst>
          </p:cNvPr>
          <p:cNvCxnSpPr>
            <a:cxnSpLocks/>
          </p:cNvCxnSpPr>
          <p:nvPr/>
        </p:nvCxnSpPr>
        <p:spPr>
          <a:xfrm>
            <a:off x="8578645" y="2861725"/>
            <a:ext cx="0" cy="4517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7573B9F-2B28-06E1-12DF-80E7C8FA7071}"/>
              </a:ext>
            </a:extLst>
          </p:cNvPr>
          <p:cNvCxnSpPr/>
          <p:nvPr/>
        </p:nvCxnSpPr>
        <p:spPr>
          <a:xfrm>
            <a:off x="8342671" y="3303639"/>
            <a:ext cx="4719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B97293-11A4-CA34-C5BB-EEF8993143A5}"/>
              </a:ext>
            </a:extLst>
          </p:cNvPr>
          <p:cNvSpPr txBox="1"/>
          <p:nvPr/>
        </p:nvSpPr>
        <p:spPr>
          <a:xfrm>
            <a:off x="8342671" y="3345113"/>
            <a:ext cx="1155338" cy="369332"/>
          </a:xfrm>
          <a:prstGeom prst="rect">
            <a:avLst/>
          </a:prstGeom>
          <a:noFill/>
        </p:spPr>
        <p:txBody>
          <a:bodyPr wrap="square" rtlCol="0">
            <a:spAutoFit/>
          </a:bodyPr>
          <a:lstStyle/>
          <a:p>
            <a:r>
              <a:rPr lang="en-IN" dirty="0"/>
              <a:t>GND</a:t>
            </a:r>
          </a:p>
        </p:txBody>
      </p:sp>
      <p:cxnSp>
        <p:nvCxnSpPr>
          <p:cNvPr id="15" name="Straight Connector 14">
            <a:extLst>
              <a:ext uri="{FF2B5EF4-FFF2-40B4-BE49-F238E27FC236}">
                <a16:creationId xmlns:a16="http://schemas.microsoft.com/office/drawing/2014/main" id="{B272ACE7-1F9D-E260-AD9E-D2BFF1514297}"/>
              </a:ext>
            </a:extLst>
          </p:cNvPr>
          <p:cNvCxnSpPr>
            <a:cxnSpLocks/>
          </p:cNvCxnSpPr>
          <p:nvPr/>
        </p:nvCxnSpPr>
        <p:spPr>
          <a:xfrm>
            <a:off x="2309266" y="3429000"/>
            <a:ext cx="16334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DF921B5-3B2F-B449-ED3A-B4E37C208A73}"/>
              </a:ext>
            </a:extLst>
          </p:cNvPr>
          <p:cNvSpPr txBox="1"/>
          <p:nvPr/>
        </p:nvSpPr>
        <p:spPr>
          <a:xfrm>
            <a:off x="1967570" y="5922421"/>
            <a:ext cx="1155338" cy="369332"/>
          </a:xfrm>
          <a:prstGeom prst="rect">
            <a:avLst/>
          </a:prstGeom>
          <a:noFill/>
        </p:spPr>
        <p:txBody>
          <a:bodyPr wrap="square" rtlCol="0">
            <a:spAutoFit/>
          </a:bodyPr>
          <a:lstStyle/>
          <a:p>
            <a:r>
              <a:rPr lang="en-IN" dirty="0"/>
              <a:t>GND</a:t>
            </a:r>
          </a:p>
        </p:txBody>
      </p:sp>
      <p:pic>
        <p:nvPicPr>
          <p:cNvPr id="22" name="Picture 6" descr="Switch Symbol Circuit - Free vector graphic on Pixabay">
            <a:extLst>
              <a:ext uri="{FF2B5EF4-FFF2-40B4-BE49-F238E27FC236}">
                <a16:creationId xmlns:a16="http://schemas.microsoft.com/office/drawing/2014/main" id="{D57C740B-1E48-C8B2-602D-A20424BB2E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1759188" y="4087617"/>
            <a:ext cx="1247621" cy="62381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6D1AA718-010E-B814-8E82-22070E9A2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755775" y="5219737"/>
            <a:ext cx="1149735" cy="429193"/>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E6DC2C38-A855-520A-C868-F28F51E30657}"/>
              </a:ext>
            </a:extLst>
          </p:cNvPr>
          <p:cNvCxnSpPr/>
          <p:nvPr/>
        </p:nvCxnSpPr>
        <p:spPr>
          <a:xfrm>
            <a:off x="2073292" y="5881382"/>
            <a:ext cx="4719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A294350-4E1A-3CBE-A3D5-84621C83CCFF}"/>
              </a:ext>
            </a:extLst>
          </p:cNvPr>
          <p:cNvCxnSpPr>
            <a:cxnSpLocks/>
          </p:cNvCxnSpPr>
          <p:nvPr/>
        </p:nvCxnSpPr>
        <p:spPr>
          <a:xfrm>
            <a:off x="2309266" y="3451248"/>
            <a:ext cx="0" cy="3244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4938EEF-FAE4-F6AA-5086-BA4DE7C32F50}"/>
              </a:ext>
            </a:extLst>
          </p:cNvPr>
          <p:cNvCxnSpPr>
            <a:cxnSpLocks/>
          </p:cNvCxnSpPr>
          <p:nvPr/>
        </p:nvCxnSpPr>
        <p:spPr>
          <a:xfrm>
            <a:off x="2301542" y="2585884"/>
            <a:ext cx="0" cy="9214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96" name="TextBox 4095">
            <a:extLst>
              <a:ext uri="{FF2B5EF4-FFF2-40B4-BE49-F238E27FC236}">
                <a16:creationId xmlns:a16="http://schemas.microsoft.com/office/drawing/2014/main" id="{920BFBFB-958D-A67D-0FBD-26E3E0266439}"/>
              </a:ext>
            </a:extLst>
          </p:cNvPr>
          <p:cNvSpPr txBox="1"/>
          <p:nvPr/>
        </p:nvSpPr>
        <p:spPr>
          <a:xfrm>
            <a:off x="4007861" y="3266582"/>
            <a:ext cx="341695" cy="369332"/>
          </a:xfrm>
          <a:prstGeom prst="rect">
            <a:avLst/>
          </a:prstGeom>
          <a:noFill/>
        </p:spPr>
        <p:txBody>
          <a:bodyPr wrap="square" rtlCol="0">
            <a:spAutoFit/>
          </a:bodyPr>
          <a:lstStyle/>
          <a:p>
            <a:r>
              <a:rPr lang="en-IN" dirty="0"/>
              <a:t>2</a:t>
            </a:r>
          </a:p>
        </p:txBody>
      </p:sp>
      <p:sp>
        <p:nvSpPr>
          <p:cNvPr id="4097" name="TextBox 4096">
            <a:extLst>
              <a:ext uri="{FF2B5EF4-FFF2-40B4-BE49-F238E27FC236}">
                <a16:creationId xmlns:a16="http://schemas.microsoft.com/office/drawing/2014/main" id="{4EDE1A9E-D62E-61B2-3661-21BCDC9E1223}"/>
              </a:ext>
            </a:extLst>
          </p:cNvPr>
          <p:cNvSpPr txBox="1"/>
          <p:nvPr/>
        </p:nvSpPr>
        <p:spPr>
          <a:xfrm>
            <a:off x="5116399" y="2677059"/>
            <a:ext cx="554745" cy="369332"/>
          </a:xfrm>
          <a:prstGeom prst="rect">
            <a:avLst/>
          </a:prstGeom>
          <a:noFill/>
        </p:spPr>
        <p:txBody>
          <a:bodyPr wrap="square" rtlCol="0">
            <a:spAutoFit/>
          </a:bodyPr>
          <a:lstStyle/>
          <a:p>
            <a:r>
              <a:rPr lang="en-IN" dirty="0"/>
              <a:t>13</a:t>
            </a:r>
          </a:p>
        </p:txBody>
      </p:sp>
      <p:pic>
        <p:nvPicPr>
          <p:cNvPr id="4104" name="Picture 8" descr="Working with a Power Port Object on a Schematic Sheet in Altium Designer |  Altium Designer 21 User Manual | Documentation">
            <a:extLst>
              <a:ext uri="{FF2B5EF4-FFF2-40B4-BE49-F238E27FC236}">
                <a16:creationId xmlns:a16="http://schemas.microsoft.com/office/drawing/2014/main" id="{B442B5B3-5DE4-22F3-383F-17F4C9A2A6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69" y="2229770"/>
            <a:ext cx="554745" cy="600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817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8B10CC-4566-02F9-59DC-8238D84A6F6C}"/>
              </a:ext>
            </a:extLst>
          </p:cNvPr>
          <p:cNvSpPr>
            <a:spLocks noGrp="1"/>
          </p:cNvSpPr>
          <p:nvPr>
            <p:ph idx="1"/>
          </p:nvPr>
        </p:nvSpPr>
        <p:spPr>
          <a:xfrm>
            <a:off x="1097280" y="235974"/>
            <a:ext cx="4998719" cy="5633120"/>
          </a:xfrm>
        </p:spPr>
        <p:txBody>
          <a:bodyPr>
            <a:normAutofit/>
          </a:bodyPr>
          <a:lstStyle/>
          <a:p>
            <a:r>
              <a:rPr lang="en-IN" dirty="0"/>
              <a:t>     </a:t>
            </a:r>
          </a:p>
          <a:p>
            <a:r>
              <a:rPr lang="en-IN" dirty="0"/>
              <a:t>    int </a:t>
            </a:r>
            <a:r>
              <a:rPr lang="en-IN" dirty="0" err="1"/>
              <a:t>ledPin</a:t>
            </a:r>
            <a:r>
              <a:rPr lang="en-IN" dirty="0"/>
              <a:t> = 13;  </a:t>
            </a:r>
          </a:p>
          <a:p>
            <a:r>
              <a:rPr lang="en-IN" dirty="0"/>
              <a:t>    int x = 0; </a:t>
            </a:r>
          </a:p>
          <a:p>
            <a:r>
              <a:rPr lang="en-IN" dirty="0"/>
              <a:t>    void setup() {                </a:t>
            </a:r>
          </a:p>
          <a:p>
            <a:r>
              <a:rPr lang="en-IN" dirty="0"/>
              <a:t>     </a:t>
            </a:r>
            <a:r>
              <a:rPr lang="en-IN" dirty="0" err="1"/>
              <a:t>pinMode</a:t>
            </a:r>
            <a:r>
              <a:rPr lang="en-IN" dirty="0"/>
              <a:t>(</a:t>
            </a:r>
            <a:r>
              <a:rPr lang="en-IN" dirty="0" err="1"/>
              <a:t>ledPin</a:t>
            </a:r>
            <a:r>
              <a:rPr lang="en-IN" dirty="0"/>
              <a:t>, OUTPUT);</a:t>
            </a:r>
          </a:p>
          <a:p>
            <a:r>
              <a:rPr lang="en-IN" dirty="0"/>
              <a:t>      </a:t>
            </a:r>
            <a:r>
              <a:rPr lang="en-IN" dirty="0" err="1"/>
              <a:t>attachInterrupt</a:t>
            </a:r>
            <a:r>
              <a:rPr lang="en-IN" dirty="0"/>
              <a:t>(0, increment, RISING);</a:t>
            </a:r>
          </a:p>
          <a:p>
            <a:r>
              <a:rPr lang="en-IN" dirty="0"/>
              <a:t>      </a:t>
            </a:r>
            <a:r>
              <a:rPr lang="en-IN" dirty="0" err="1"/>
              <a:t>Serial.begin</a:t>
            </a:r>
            <a:r>
              <a:rPr lang="en-IN" dirty="0"/>
              <a:t>(9600); </a:t>
            </a:r>
          </a:p>
          <a:p>
            <a:r>
              <a:rPr lang="en-IN" dirty="0"/>
              <a:t>}</a:t>
            </a:r>
          </a:p>
          <a:p>
            <a:r>
              <a:rPr lang="en-IN" dirty="0"/>
              <a:t>    </a:t>
            </a:r>
          </a:p>
          <a:p>
            <a:endParaRPr lang="en-IN" dirty="0"/>
          </a:p>
        </p:txBody>
      </p:sp>
      <p:sp>
        <p:nvSpPr>
          <p:cNvPr id="4" name="TextBox 3">
            <a:extLst>
              <a:ext uri="{FF2B5EF4-FFF2-40B4-BE49-F238E27FC236}">
                <a16:creationId xmlns:a16="http://schemas.microsoft.com/office/drawing/2014/main" id="{F85C9783-3F86-5005-58A5-8066ED324052}"/>
              </a:ext>
            </a:extLst>
          </p:cNvPr>
          <p:cNvSpPr txBox="1"/>
          <p:nvPr/>
        </p:nvSpPr>
        <p:spPr>
          <a:xfrm>
            <a:off x="6420465" y="412955"/>
            <a:ext cx="3755922" cy="3139321"/>
          </a:xfrm>
          <a:prstGeom prst="rect">
            <a:avLst/>
          </a:prstGeom>
          <a:noFill/>
        </p:spPr>
        <p:txBody>
          <a:bodyPr wrap="square" rtlCol="0">
            <a:spAutoFit/>
          </a:bodyPr>
          <a:lstStyle/>
          <a:p>
            <a:r>
              <a:rPr lang="en-IN" dirty="0"/>
              <a:t> void loop() {</a:t>
            </a:r>
          </a:p>
          <a:p>
            <a:r>
              <a:rPr lang="en-IN" dirty="0"/>
              <a:t>      </a:t>
            </a:r>
            <a:r>
              <a:rPr lang="en-IN" dirty="0" err="1"/>
              <a:t>digitalWrite</a:t>
            </a:r>
            <a:r>
              <a:rPr lang="en-IN" dirty="0"/>
              <a:t>(</a:t>
            </a:r>
            <a:r>
              <a:rPr lang="en-IN" dirty="0" err="1"/>
              <a:t>ledPin</a:t>
            </a:r>
            <a:r>
              <a:rPr lang="en-IN" dirty="0"/>
              <a:t>, LOW);</a:t>
            </a:r>
          </a:p>
          <a:p>
            <a:r>
              <a:rPr lang="en-IN" dirty="0"/>
              <a:t>      delay(3000); </a:t>
            </a:r>
          </a:p>
          <a:p>
            <a:r>
              <a:rPr lang="en-IN" dirty="0"/>
              <a:t>      </a:t>
            </a:r>
            <a:r>
              <a:rPr lang="en-IN" dirty="0" err="1"/>
              <a:t>Serial.println</a:t>
            </a:r>
            <a:r>
              <a:rPr lang="en-IN" dirty="0"/>
              <a:t>(x, DEC); </a:t>
            </a:r>
          </a:p>
          <a:p>
            <a:endParaRPr lang="en-IN" dirty="0"/>
          </a:p>
          <a:p>
            <a:r>
              <a:rPr lang="en-IN" dirty="0"/>
              <a:t>    }</a:t>
            </a:r>
          </a:p>
          <a:p>
            <a:endParaRPr lang="en-IN" dirty="0"/>
          </a:p>
          <a:p>
            <a:r>
              <a:rPr lang="en-IN" dirty="0"/>
              <a:t>void increment() {</a:t>
            </a:r>
          </a:p>
          <a:p>
            <a:r>
              <a:rPr lang="en-IN" dirty="0"/>
              <a:t>        x++;</a:t>
            </a:r>
          </a:p>
          <a:p>
            <a:r>
              <a:rPr lang="en-IN" dirty="0"/>
              <a:t>        </a:t>
            </a:r>
            <a:r>
              <a:rPr lang="en-IN" dirty="0" err="1"/>
              <a:t>digitalWrite</a:t>
            </a:r>
            <a:r>
              <a:rPr lang="en-IN" dirty="0"/>
              <a:t>(</a:t>
            </a:r>
            <a:r>
              <a:rPr lang="en-IN" dirty="0" err="1"/>
              <a:t>ledPin</a:t>
            </a:r>
            <a:r>
              <a:rPr lang="en-IN" dirty="0"/>
              <a:t>, HIGH);</a:t>
            </a:r>
          </a:p>
          <a:p>
            <a:r>
              <a:rPr lang="en-IN" dirty="0"/>
              <a:t>    }</a:t>
            </a:r>
          </a:p>
        </p:txBody>
      </p:sp>
    </p:spTree>
    <p:extLst>
      <p:ext uri="{BB962C8B-B14F-4D97-AF65-F5344CB8AC3E}">
        <p14:creationId xmlns:p14="http://schemas.microsoft.com/office/powerpoint/2010/main" val="1095024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3669E-0225-2AA6-F902-4C60A8EBFE8F}"/>
              </a:ext>
            </a:extLst>
          </p:cNvPr>
          <p:cNvSpPr>
            <a:spLocks noGrp="1"/>
          </p:cNvSpPr>
          <p:nvPr>
            <p:ph type="title"/>
          </p:nvPr>
        </p:nvSpPr>
        <p:spPr/>
        <p:txBody>
          <a:bodyPr/>
          <a:lstStyle/>
          <a:p>
            <a:r>
              <a:rPr lang="en-IN" dirty="0"/>
              <a:t>Interrupts</a:t>
            </a:r>
          </a:p>
        </p:txBody>
      </p:sp>
      <p:pic>
        <p:nvPicPr>
          <p:cNvPr id="3074" name="Picture 2" descr="Animation showing different amounts of time the LED is on">
            <a:extLst>
              <a:ext uri="{FF2B5EF4-FFF2-40B4-BE49-F238E27FC236}">
                <a16:creationId xmlns:a16="http://schemas.microsoft.com/office/drawing/2014/main" id="{570EADC4-64C1-CB54-1035-05682CA4B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110" y="1999397"/>
            <a:ext cx="4272116" cy="42721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B884C1-6FC4-1824-82E6-957725388E15}"/>
              </a:ext>
            </a:extLst>
          </p:cNvPr>
          <p:cNvSpPr txBox="1"/>
          <p:nvPr/>
        </p:nvSpPr>
        <p:spPr>
          <a:xfrm>
            <a:off x="6420465" y="286603"/>
            <a:ext cx="5220929" cy="4801314"/>
          </a:xfrm>
          <a:prstGeom prst="rect">
            <a:avLst/>
          </a:prstGeom>
          <a:noFill/>
        </p:spPr>
        <p:txBody>
          <a:bodyPr wrap="square" rtlCol="0">
            <a:spAutoFit/>
          </a:bodyPr>
          <a:lstStyle/>
          <a:p>
            <a:r>
              <a:rPr lang="en-US" dirty="0"/>
              <a:t>The main loop of this program sends an "OFF" signal to the LED every 3 seconds. Meanwhile, this program watches digital pin 2 (which corresponds to interrupt 0) for a rising edge. When this happens the function increment is called. The code within this function is executed, variable x is incremented, and the LED is turned on. Then the program returns to wherever it was in the main loop.</a:t>
            </a:r>
          </a:p>
          <a:p>
            <a:endParaRPr lang="en-US" dirty="0"/>
          </a:p>
          <a:p>
            <a:r>
              <a:rPr lang="en-US" dirty="0"/>
              <a:t>If you play around with it, you'll notice that the LED stays on for seemingly random amounts of time but never longer than 3 seconds. How long the LED stays on depends on where you interrupted the code in the main loop. For example, if the interrupt was triggered right in the exact middle of the delay function, the LED would remain lit for about 1.5 seconds after you hit the button.</a:t>
            </a:r>
            <a:endParaRPr lang="en-IN" dirty="0"/>
          </a:p>
        </p:txBody>
      </p:sp>
    </p:spTree>
    <p:extLst>
      <p:ext uri="{BB962C8B-B14F-4D97-AF65-F5344CB8AC3E}">
        <p14:creationId xmlns:p14="http://schemas.microsoft.com/office/powerpoint/2010/main" val="1548286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E7DA1-68EA-CEC0-E9E9-374CB0A408ED}"/>
              </a:ext>
            </a:extLst>
          </p:cNvPr>
          <p:cNvSpPr>
            <a:spLocks noGrp="1"/>
          </p:cNvSpPr>
          <p:nvPr>
            <p:ph type="title"/>
          </p:nvPr>
        </p:nvSpPr>
        <p:spPr/>
        <p:txBody>
          <a:bodyPr>
            <a:normAutofit/>
          </a:bodyPr>
          <a:lstStyle/>
          <a:p>
            <a:r>
              <a:rPr lang="en-IN" sz="3200" dirty="0"/>
              <a:t>Case Study I: Temperature, Humidity Monitoring </a:t>
            </a:r>
          </a:p>
        </p:txBody>
      </p:sp>
      <p:pic>
        <p:nvPicPr>
          <p:cNvPr id="4" name="Picture 3">
            <a:extLst>
              <a:ext uri="{FF2B5EF4-FFF2-40B4-BE49-F238E27FC236}">
                <a16:creationId xmlns:a16="http://schemas.microsoft.com/office/drawing/2014/main" id="{773261A1-529C-6862-4C13-16675DBBF795}"/>
              </a:ext>
            </a:extLst>
          </p:cNvPr>
          <p:cNvPicPr>
            <a:picLocks noChangeAspect="1"/>
          </p:cNvPicPr>
          <p:nvPr/>
        </p:nvPicPr>
        <p:blipFill>
          <a:blip r:embed="rId2"/>
          <a:stretch>
            <a:fillRect/>
          </a:stretch>
        </p:blipFill>
        <p:spPr>
          <a:xfrm>
            <a:off x="931452" y="3005790"/>
            <a:ext cx="1450757" cy="1450757"/>
          </a:xfrm>
          <a:prstGeom prst="rect">
            <a:avLst/>
          </a:prstGeom>
        </p:spPr>
      </p:pic>
      <p:sp>
        <p:nvSpPr>
          <p:cNvPr id="5" name="TextBox 4">
            <a:extLst>
              <a:ext uri="{FF2B5EF4-FFF2-40B4-BE49-F238E27FC236}">
                <a16:creationId xmlns:a16="http://schemas.microsoft.com/office/drawing/2014/main" id="{60C1240F-ED34-D02D-1A4A-71DE9A40289B}"/>
              </a:ext>
            </a:extLst>
          </p:cNvPr>
          <p:cNvSpPr txBox="1"/>
          <p:nvPr/>
        </p:nvSpPr>
        <p:spPr>
          <a:xfrm>
            <a:off x="1366684" y="2544408"/>
            <a:ext cx="1278194" cy="369332"/>
          </a:xfrm>
          <a:prstGeom prst="rect">
            <a:avLst/>
          </a:prstGeom>
          <a:noFill/>
        </p:spPr>
        <p:txBody>
          <a:bodyPr wrap="square" rtlCol="0">
            <a:spAutoFit/>
          </a:bodyPr>
          <a:lstStyle/>
          <a:p>
            <a:r>
              <a:rPr lang="en-IN" dirty="0"/>
              <a:t>DHT11</a:t>
            </a:r>
          </a:p>
        </p:txBody>
      </p:sp>
      <p:sp>
        <p:nvSpPr>
          <p:cNvPr id="3" name="TextBox 2">
            <a:extLst>
              <a:ext uri="{FF2B5EF4-FFF2-40B4-BE49-F238E27FC236}">
                <a16:creationId xmlns:a16="http://schemas.microsoft.com/office/drawing/2014/main" id="{2D1D6275-0ECD-9EAD-EBAB-D3FBE2D19062}"/>
              </a:ext>
            </a:extLst>
          </p:cNvPr>
          <p:cNvSpPr txBox="1"/>
          <p:nvPr/>
        </p:nvSpPr>
        <p:spPr>
          <a:xfrm>
            <a:off x="4267200" y="2074606"/>
            <a:ext cx="6066503" cy="1754326"/>
          </a:xfrm>
          <a:prstGeom prst="rect">
            <a:avLst/>
          </a:prstGeom>
          <a:noFill/>
        </p:spPr>
        <p:txBody>
          <a:bodyPr wrap="square" rtlCol="0">
            <a:spAutoFit/>
          </a:bodyPr>
          <a:lstStyle/>
          <a:p>
            <a:r>
              <a:rPr lang="en-US" dirty="0"/>
              <a:t>DHT11 can measure temperature from 0°C to 50°C with ±2.0°C accuracy, and humidity from 20 to 80% with 5% accuracy.</a:t>
            </a:r>
          </a:p>
          <a:p>
            <a:endParaRPr lang="en-US" dirty="0"/>
          </a:p>
          <a:p>
            <a:r>
              <a:rPr lang="en-US" dirty="0"/>
              <a:t>Note that the sampling rate of the DHT11 is 1Hz, meaning you can get new data from it once every second.</a:t>
            </a:r>
          </a:p>
          <a:p>
            <a:endParaRPr lang="en-US" dirty="0"/>
          </a:p>
        </p:txBody>
      </p:sp>
    </p:spTree>
    <p:extLst>
      <p:ext uri="{BB962C8B-B14F-4D97-AF65-F5344CB8AC3E}">
        <p14:creationId xmlns:p14="http://schemas.microsoft.com/office/powerpoint/2010/main" val="31213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33690-F438-CA7B-7DB3-E1156C0B1DC0}"/>
              </a:ext>
            </a:extLst>
          </p:cNvPr>
          <p:cNvSpPr>
            <a:spLocks noGrp="1"/>
          </p:cNvSpPr>
          <p:nvPr>
            <p:ph type="title"/>
          </p:nvPr>
        </p:nvSpPr>
        <p:spPr/>
        <p:txBody>
          <a:bodyPr/>
          <a:lstStyle/>
          <a:p>
            <a:r>
              <a:rPr lang="en-IN" dirty="0"/>
              <a:t>DHT11</a:t>
            </a:r>
          </a:p>
        </p:txBody>
      </p:sp>
      <p:pic>
        <p:nvPicPr>
          <p:cNvPr id="1026" name="Picture 2" descr="dht11 module pinout">
            <a:extLst>
              <a:ext uri="{FF2B5EF4-FFF2-40B4-BE49-F238E27FC236}">
                <a16:creationId xmlns:a16="http://schemas.microsoft.com/office/drawing/2014/main" id="{4E453DCC-8A26-0256-5875-EC23F2A4A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637" y="1889792"/>
            <a:ext cx="4024266" cy="38620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7F0EDBC-54E3-254D-76E3-199301AEC072}"/>
              </a:ext>
            </a:extLst>
          </p:cNvPr>
          <p:cNvSpPr txBox="1"/>
          <p:nvPr/>
        </p:nvSpPr>
        <p:spPr>
          <a:xfrm>
            <a:off x="4542503" y="2389670"/>
            <a:ext cx="6096000" cy="2308324"/>
          </a:xfrm>
          <a:prstGeom prst="rect">
            <a:avLst/>
          </a:prstGeom>
          <a:noFill/>
        </p:spPr>
        <p:txBody>
          <a:bodyPr wrap="square">
            <a:spAutoFit/>
          </a:bodyPr>
          <a:lstStyle/>
          <a:p>
            <a:pPr algn="l"/>
            <a:r>
              <a:rPr lang="en-US" b="1" i="0" dirty="0">
                <a:solidFill>
                  <a:srgbClr val="FF0000"/>
                </a:solidFill>
                <a:effectLst/>
                <a:latin typeface="Segoe UI" panose="020B0502040204020203" pitchFamily="34" charset="0"/>
              </a:rPr>
              <a:t>VCC</a:t>
            </a:r>
            <a:r>
              <a:rPr lang="en-US" b="0" i="0" dirty="0">
                <a:solidFill>
                  <a:srgbClr val="FF0000"/>
                </a:solidFill>
                <a:effectLst/>
                <a:latin typeface="Segoe UI" panose="020B0502040204020203" pitchFamily="34" charset="0"/>
              </a:rPr>
              <a:t> </a:t>
            </a:r>
            <a:r>
              <a:rPr lang="en-US" b="0" i="0" dirty="0">
                <a:solidFill>
                  <a:srgbClr val="191919"/>
                </a:solidFill>
                <a:effectLst/>
                <a:latin typeface="Segoe UI" panose="020B0502040204020203" pitchFamily="34" charset="0"/>
              </a:rPr>
              <a:t>pin supplies power for the sensor. 5V supply is recommended, although the supply voltage ranges from 3.3V to 5.5V. </a:t>
            </a:r>
          </a:p>
          <a:p>
            <a:pPr algn="l"/>
            <a:endParaRPr lang="en-US" dirty="0">
              <a:solidFill>
                <a:srgbClr val="191919"/>
              </a:solidFill>
              <a:latin typeface="Segoe UI" panose="020B0502040204020203" pitchFamily="34" charset="0"/>
            </a:endParaRPr>
          </a:p>
          <a:p>
            <a:pPr algn="l"/>
            <a:r>
              <a:rPr lang="en-US" b="1" i="0" dirty="0">
                <a:solidFill>
                  <a:srgbClr val="FF0000"/>
                </a:solidFill>
                <a:effectLst/>
                <a:latin typeface="Segoe UI" panose="020B0502040204020203" pitchFamily="34" charset="0"/>
              </a:rPr>
              <a:t>Out</a:t>
            </a:r>
            <a:r>
              <a:rPr lang="en-US" b="0" i="0" dirty="0">
                <a:solidFill>
                  <a:srgbClr val="FF0000"/>
                </a:solidFill>
                <a:effectLst/>
                <a:latin typeface="Segoe UI" panose="020B0502040204020203" pitchFamily="34" charset="0"/>
              </a:rPr>
              <a:t> </a:t>
            </a:r>
            <a:r>
              <a:rPr lang="en-US" b="0" i="0" dirty="0">
                <a:solidFill>
                  <a:srgbClr val="191919"/>
                </a:solidFill>
                <a:effectLst/>
                <a:latin typeface="Segoe UI" panose="020B0502040204020203" pitchFamily="34" charset="0"/>
              </a:rPr>
              <a:t>pin is used to communication between the sensor and the Arduino.</a:t>
            </a:r>
          </a:p>
          <a:p>
            <a:pPr algn="l"/>
            <a:endParaRPr lang="en-US" b="0" i="0" dirty="0">
              <a:solidFill>
                <a:srgbClr val="FF0000"/>
              </a:solidFill>
              <a:effectLst/>
              <a:latin typeface="Segoe UI" panose="020B0502040204020203" pitchFamily="34" charset="0"/>
            </a:endParaRPr>
          </a:p>
          <a:p>
            <a:pPr algn="l"/>
            <a:r>
              <a:rPr lang="en-US" b="1" i="0" dirty="0">
                <a:solidFill>
                  <a:srgbClr val="FF0000"/>
                </a:solidFill>
                <a:effectLst/>
                <a:latin typeface="Segoe UI" panose="020B0502040204020203" pitchFamily="34" charset="0"/>
              </a:rPr>
              <a:t>GND</a:t>
            </a:r>
            <a:r>
              <a:rPr lang="en-US" b="0" i="0" dirty="0">
                <a:solidFill>
                  <a:srgbClr val="FFFFFF"/>
                </a:solidFill>
                <a:effectLst/>
                <a:latin typeface="Segoe UI" panose="020B0502040204020203" pitchFamily="34" charset="0"/>
              </a:rPr>
              <a:t>)</a:t>
            </a:r>
            <a:r>
              <a:rPr lang="en-US" b="0" i="0" dirty="0">
                <a:solidFill>
                  <a:srgbClr val="191919"/>
                </a:solidFill>
                <a:effectLst/>
                <a:latin typeface="Segoe UI" panose="020B0502040204020203" pitchFamily="34" charset="0"/>
              </a:rPr>
              <a:t> should be connected to the ground of Arduino.</a:t>
            </a:r>
          </a:p>
        </p:txBody>
      </p:sp>
    </p:spTree>
    <p:extLst>
      <p:ext uri="{BB962C8B-B14F-4D97-AF65-F5344CB8AC3E}">
        <p14:creationId xmlns:p14="http://schemas.microsoft.com/office/powerpoint/2010/main" val="2276964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8C8A-6753-5A6E-1D4C-704818F8798A}"/>
              </a:ext>
            </a:extLst>
          </p:cNvPr>
          <p:cNvSpPr>
            <a:spLocks noGrp="1"/>
          </p:cNvSpPr>
          <p:nvPr>
            <p:ph type="title"/>
          </p:nvPr>
        </p:nvSpPr>
        <p:spPr/>
        <p:txBody>
          <a:bodyPr/>
          <a:lstStyle/>
          <a:p>
            <a:r>
              <a:rPr lang="en-IN" dirty="0"/>
              <a:t>DHT11</a:t>
            </a:r>
          </a:p>
        </p:txBody>
      </p:sp>
      <p:pic>
        <p:nvPicPr>
          <p:cNvPr id="2050" name="Picture 2" descr="wiring dht11 module with arduino">
            <a:extLst>
              <a:ext uri="{FF2B5EF4-FFF2-40B4-BE49-F238E27FC236}">
                <a16:creationId xmlns:a16="http://schemas.microsoft.com/office/drawing/2014/main" id="{080B50E2-8910-7A6A-5315-62A8D9223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79" y="2242524"/>
            <a:ext cx="6656864" cy="36863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F4D504-0CD3-9F6A-662B-3B5B37607B97}"/>
              </a:ext>
            </a:extLst>
          </p:cNvPr>
          <p:cNvSpPr txBox="1"/>
          <p:nvPr/>
        </p:nvSpPr>
        <p:spPr>
          <a:xfrm>
            <a:off x="8347587" y="2143432"/>
            <a:ext cx="1917290" cy="1477328"/>
          </a:xfrm>
          <a:prstGeom prst="rect">
            <a:avLst/>
          </a:prstGeom>
          <a:noFill/>
        </p:spPr>
        <p:txBody>
          <a:bodyPr wrap="square" rtlCol="0">
            <a:spAutoFit/>
          </a:bodyPr>
          <a:lstStyle/>
          <a:p>
            <a:r>
              <a:rPr lang="en-IN" b="1" dirty="0"/>
              <a:t>VCC   -- 5V</a:t>
            </a:r>
          </a:p>
          <a:p>
            <a:endParaRPr lang="en-IN" b="1" dirty="0"/>
          </a:p>
          <a:p>
            <a:r>
              <a:rPr lang="en-IN" b="1" dirty="0"/>
              <a:t>OUT    --- pin8</a:t>
            </a:r>
          </a:p>
          <a:p>
            <a:endParaRPr lang="en-IN" b="1" dirty="0"/>
          </a:p>
          <a:p>
            <a:r>
              <a:rPr lang="en-IN" b="1" dirty="0"/>
              <a:t>GND  --- GND</a:t>
            </a:r>
          </a:p>
        </p:txBody>
      </p:sp>
    </p:spTree>
    <p:extLst>
      <p:ext uri="{BB962C8B-B14F-4D97-AF65-F5344CB8AC3E}">
        <p14:creationId xmlns:p14="http://schemas.microsoft.com/office/powerpoint/2010/main" val="814396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0D4A0-1074-CFD4-1F8E-753E5063F71B}"/>
              </a:ext>
            </a:extLst>
          </p:cNvPr>
          <p:cNvSpPr>
            <a:spLocks noGrp="1"/>
          </p:cNvSpPr>
          <p:nvPr>
            <p:ph type="title"/>
          </p:nvPr>
        </p:nvSpPr>
        <p:spPr/>
        <p:txBody>
          <a:bodyPr/>
          <a:lstStyle/>
          <a:p>
            <a:r>
              <a:rPr lang="en-IN" dirty="0"/>
              <a:t>DHT11</a:t>
            </a:r>
          </a:p>
        </p:txBody>
      </p:sp>
      <p:sp>
        <p:nvSpPr>
          <p:cNvPr id="3" name="Content Placeholder 2">
            <a:extLst>
              <a:ext uri="{FF2B5EF4-FFF2-40B4-BE49-F238E27FC236}">
                <a16:creationId xmlns:a16="http://schemas.microsoft.com/office/drawing/2014/main" id="{BBDDA060-1D91-C323-CE4B-155F8F0DAABB}"/>
              </a:ext>
            </a:extLst>
          </p:cNvPr>
          <p:cNvSpPr>
            <a:spLocks noGrp="1"/>
          </p:cNvSpPr>
          <p:nvPr>
            <p:ph idx="1"/>
          </p:nvPr>
        </p:nvSpPr>
        <p:spPr>
          <a:xfrm>
            <a:off x="1097280" y="1845733"/>
            <a:ext cx="10058400" cy="2391969"/>
          </a:xfrm>
        </p:spPr>
        <p:txBody>
          <a:bodyPr>
            <a:normAutofit/>
          </a:bodyPr>
          <a:lstStyle/>
          <a:p>
            <a:r>
              <a:rPr lang="en-US" dirty="0"/>
              <a:t>DHT11 sensors have their own single wire protocol for transferring the data. This protocol requires precise timing. Fortunately, DHT Library was written to hide away all the complexities so that we can issue simple commands to read the temperature and humidity data.</a:t>
            </a:r>
          </a:p>
          <a:p>
            <a:endParaRPr lang="en-US" dirty="0"/>
          </a:p>
          <a:p>
            <a:endParaRPr lang="en-IN" dirty="0"/>
          </a:p>
        </p:txBody>
      </p:sp>
      <p:pic>
        <p:nvPicPr>
          <p:cNvPr id="3074" name="Picture 2" descr="Basics of Interfacing DHT11/DHT22 Humidity and Temperature ...">
            <a:extLst>
              <a:ext uri="{FF2B5EF4-FFF2-40B4-BE49-F238E27FC236}">
                <a16:creationId xmlns:a16="http://schemas.microsoft.com/office/drawing/2014/main" id="{283A24CB-EACE-A96A-75F9-A57813F981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4222" y="3429000"/>
            <a:ext cx="6461791" cy="2821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7537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5B304-881B-E0F1-9766-CEF3643298E3}"/>
              </a:ext>
            </a:extLst>
          </p:cNvPr>
          <p:cNvSpPr>
            <a:spLocks noGrp="1"/>
          </p:cNvSpPr>
          <p:nvPr>
            <p:ph type="title"/>
          </p:nvPr>
        </p:nvSpPr>
        <p:spPr/>
        <p:txBody>
          <a:bodyPr/>
          <a:lstStyle/>
          <a:p>
            <a:r>
              <a:rPr lang="en-IN" dirty="0"/>
              <a:t>DHT11</a:t>
            </a:r>
          </a:p>
        </p:txBody>
      </p:sp>
      <p:sp>
        <p:nvSpPr>
          <p:cNvPr id="3" name="Content Placeholder 2">
            <a:extLst>
              <a:ext uri="{FF2B5EF4-FFF2-40B4-BE49-F238E27FC236}">
                <a16:creationId xmlns:a16="http://schemas.microsoft.com/office/drawing/2014/main" id="{42FAE6B0-434D-A2B5-D9EC-3A796A023DE1}"/>
              </a:ext>
            </a:extLst>
          </p:cNvPr>
          <p:cNvSpPr>
            <a:spLocks noGrp="1"/>
          </p:cNvSpPr>
          <p:nvPr>
            <p:ph idx="1"/>
          </p:nvPr>
        </p:nvSpPr>
        <p:spPr>
          <a:xfrm>
            <a:off x="1097280" y="1845734"/>
            <a:ext cx="3730359" cy="4023360"/>
          </a:xfrm>
        </p:spPr>
        <p:txBody>
          <a:bodyPr>
            <a:normAutofit fontScale="92500" lnSpcReduction="10000"/>
          </a:bodyPr>
          <a:lstStyle/>
          <a:p>
            <a:r>
              <a:rPr lang="en-US" dirty="0"/>
              <a:t>#include &lt;</a:t>
            </a:r>
            <a:r>
              <a:rPr lang="en-US" dirty="0" err="1"/>
              <a:t>dht.h</a:t>
            </a:r>
            <a:r>
              <a:rPr lang="en-US" dirty="0"/>
              <a:t>&gt;	// Include library</a:t>
            </a:r>
          </a:p>
          <a:p>
            <a:r>
              <a:rPr lang="en-US" dirty="0"/>
              <a:t>#define </a:t>
            </a:r>
            <a:r>
              <a:rPr lang="en-US" dirty="0" err="1"/>
              <a:t>outPin</a:t>
            </a:r>
            <a:r>
              <a:rPr lang="en-US" dirty="0"/>
              <a:t> 8	// Defines pin number to which the sensor is connected</a:t>
            </a:r>
          </a:p>
          <a:p>
            <a:endParaRPr lang="en-US" dirty="0"/>
          </a:p>
          <a:p>
            <a:r>
              <a:rPr lang="en-US" dirty="0" err="1"/>
              <a:t>dht</a:t>
            </a:r>
            <a:r>
              <a:rPr lang="en-US" dirty="0"/>
              <a:t> DHT;			// Creates a DHT object</a:t>
            </a:r>
          </a:p>
          <a:p>
            <a:endParaRPr lang="en-US" dirty="0"/>
          </a:p>
          <a:p>
            <a:r>
              <a:rPr lang="en-US" dirty="0"/>
              <a:t>void setup() {</a:t>
            </a:r>
          </a:p>
          <a:p>
            <a:r>
              <a:rPr lang="en-US" dirty="0"/>
              <a:t>	</a:t>
            </a:r>
            <a:r>
              <a:rPr lang="en-US" dirty="0" err="1"/>
              <a:t>Serial.begin</a:t>
            </a:r>
            <a:r>
              <a:rPr lang="en-US" dirty="0"/>
              <a:t>(9600);</a:t>
            </a:r>
          </a:p>
          <a:p>
            <a:r>
              <a:rPr lang="en-US" dirty="0"/>
              <a:t>}</a:t>
            </a:r>
            <a:endParaRPr lang="en-IN" dirty="0"/>
          </a:p>
        </p:txBody>
      </p:sp>
      <p:sp>
        <p:nvSpPr>
          <p:cNvPr id="4" name="TextBox 3">
            <a:extLst>
              <a:ext uri="{FF2B5EF4-FFF2-40B4-BE49-F238E27FC236}">
                <a16:creationId xmlns:a16="http://schemas.microsoft.com/office/drawing/2014/main" id="{C5FD83F4-FDD4-F801-3D4E-007D22962D7F}"/>
              </a:ext>
            </a:extLst>
          </p:cNvPr>
          <p:cNvSpPr txBox="1"/>
          <p:nvPr/>
        </p:nvSpPr>
        <p:spPr>
          <a:xfrm>
            <a:off x="7020232" y="329159"/>
            <a:ext cx="4467778" cy="4801314"/>
          </a:xfrm>
          <a:prstGeom prst="rect">
            <a:avLst/>
          </a:prstGeom>
          <a:noFill/>
        </p:spPr>
        <p:txBody>
          <a:bodyPr wrap="square" rtlCol="0">
            <a:spAutoFit/>
          </a:bodyPr>
          <a:lstStyle/>
          <a:p>
            <a:r>
              <a:rPr lang="en-IN" dirty="0"/>
              <a:t>void loop() {</a:t>
            </a:r>
          </a:p>
          <a:p>
            <a:r>
              <a:rPr lang="en-IN" dirty="0"/>
              <a:t>	int </a:t>
            </a:r>
            <a:r>
              <a:rPr lang="en-IN" dirty="0" err="1"/>
              <a:t>readData</a:t>
            </a:r>
            <a:r>
              <a:rPr lang="en-IN" dirty="0"/>
              <a:t> = DHT.read11(</a:t>
            </a:r>
            <a:r>
              <a:rPr lang="en-IN" dirty="0" err="1"/>
              <a:t>outPin</a:t>
            </a:r>
            <a:r>
              <a:rPr lang="en-IN" dirty="0"/>
              <a:t>);</a:t>
            </a:r>
          </a:p>
          <a:p>
            <a:endParaRPr lang="en-IN" dirty="0"/>
          </a:p>
          <a:p>
            <a:r>
              <a:rPr lang="en-IN" dirty="0"/>
              <a:t>	float t = </a:t>
            </a:r>
            <a:r>
              <a:rPr lang="en-IN" dirty="0" err="1"/>
              <a:t>DHT.temperature</a:t>
            </a:r>
            <a:r>
              <a:rPr lang="en-IN" dirty="0"/>
              <a:t>;	</a:t>
            </a:r>
          </a:p>
          <a:p>
            <a:r>
              <a:rPr lang="en-IN" dirty="0"/>
              <a:t>	float h = </a:t>
            </a:r>
            <a:r>
              <a:rPr lang="en-IN" dirty="0" err="1"/>
              <a:t>DHT.humidity</a:t>
            </a:r>
            <a:r>
              <a:rPr lang="en-IN" dirty="0"/>
              <a:t>;		</a:t>
            </a:r>
          </a:p>
          <a:p>
            <a:endParaRPr lang="en-IN" dirty="0"/>
          </a:p>
          <a:p>
            <a:r>
              <a:rPr lang="en-IN" dirty="0"/>
              <a:t>	</a:t>
            </a:r>
            <a:r>
              <a:rPr lang="en-IN" dirty="0" err="1"/>
              <a:t>Serial.print</a:t>
            </a:r>
            <a:r>
              <a:rPr lang="en-IN" dirty="0"/>
              <a:t>("Temperature = ");</a:t>
            </a:r>
          </a:p>
          <a:p>
            <a:r>
              <a:rPr lang="en-IN" dirty="0"/>
              <a:t>	</a:t>
            </a:r>
            <a:r>
              <a:rPr lang="en-IN" dirty="0" err="1"/>
              <a:t>Serial.print</a:t>
            </a:r>
            <a:r>
              <a:rPr lang="en-IN" dirty="0"/>
              <a:t>(t);</a:t>
            </a:r>
          </a:p>
          <a:p>
            <a:r>
              <a:rPr lang="en-IN" dirty="0"/>
              <a:t>	</a:t>
            </a:r>
            <a:r>
              <a:rPr lang="en-IN" dirty="0" err="1"/>
              <a:t>Serial.print</a:t>
            </a:r>
            <a:r>
              <a:rPr lang="en-IN" dirty="0"/>
              <a:t>("°C | ");</a:t>
            </a:r>
          </a:p>
          <a:p>
            <a:r>
              <a:rPr lang="en-IN" dirty="0"/>
              <a:t>	</a:t>
            </a:r>
          </a:p>
          <a:p>
            <a:r>
              <a:rPr lang="en-IN" dirty="0"/>
              <a:t>        </a:t>
            </a:r>
            <a:r>
              <a:rPr lang="en-IN" dirty="0" err="1"/>
              <a:t>Serial.print</a:t>
            </a:r>
            <a:r>
              <a:rPr lang="en-IN" dirty="0"/>
              <a:t>("Humidity = ");</a:t>
            </a:r>
          </a:p>
          <a:p>
            <a:r>
              <a:rPr lang="en-IN" dirty="0"/>
              <a:t>	</a:t>
            </a:r>
            <a:r>
              <a:rPr lang="en-IN" dirty="0" err="1"/>
              <a:t>Serial.print</a:t>
            </a:r>
            <a:r>
              <a:rPr lang="en-IN" dirty="0"/>
              <a:t>(h);</a:t>
            </a:r>
          </a:p>
          <a:p>
            <a:r>
              <a:rPr lang="en-IN" dirty="0"/>
              <a:t>	</a:t>
            </a:r>
            <a:r>
              <a:rPr lang="en-IN" dirty="0" err="1"/>
              <a:t>Serial.println</a:t>
            </a:r>
            <a:r>
              <a:rPr lang="en-IN" dirty="0"/>
              <a:t>("% ");</a:t>
            </a:r>
          </a:p>
          <a:p>
            <a:r>
              <a:rPr lang="en-IN" dirty="0"/>
              <a:t>	</a:t>
            </a:r>
            <a:r>
              <a:rPr lang="en-IN" dirty="0" err="1"/>
              <a:t>Serial.println</a:t>
            </a:r>
            <a:r>
              <a:rPr lang="en-IN" dirty="0"/>
              <a:t>("");</a:t>
            </a:r>
          </a:p>
          <a:p>
            <a:endParaRPr lang="en-IN" dirty="0"/>
          </a:p>
          <a:p>
            <a:r>
              <a:rPr lang="en-IN" dirty="0"/>
              <a:t>	delay(2000); // wait two seconds</a:t>
            </a:r>
          </a:p>
          <a:p>
            <a:r>
              <a:rPr lang="en-IN" dirty="0"/>
              <a:t>}</a:t>
            </a:r>
          </a:p>
        </p:txBody>
      </p:sp>
    </p:spTree>
    <p:extLst>
      <p:ext uri="{BB962C8B-B14F-4D97-AF65-F5344CB8AC3E}">
        <p14:creationId xmlns:p14="http://schemas.microsoft.com/office/powerpoint/2010/main" val="3113169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7CC-0329-1F66-A8EE-B8D05EB3EECB}"/>
              </a:ext>
            </a:extLst>
          </p:cNvPr>
          <p:cNvSpPr>
            <a:spLocks noGrp="1"/>
          </p:cNvSpPr>
          <p:nvPr>
            <p:ph type="title"/>
          </p:nvPr>
        </p:nvSpPr>
        <p:spPr/>
        <p:txBody>
          <a:bodyPr/>
          <a:lstStyle/>
          <a:p>
            <a:r>
              <a:rPr lang="en-IN" dirty="0"/>
              <a:t>Breadboarding</a:t>
            </a:r>
          </a:p>
        </p:txBody>
      </p:sp>
      <p:sp>
        <p:nvSpPr>
          <p:cNvPr id="5" name="TextBox 4">
            <a:extLst>
              <a:ext uri="{FF2B5EF4-FFF2-40B4-BE49-F238E27FC236}">
                <a16:creationId xmlns:a16="http://schemas.microsoft.com/office/drawing/2014/main" id="{2DBD7793-4C5E-A0DC-6FF0-1B905D89AC60}"/>
              </a:ext>
            </a:extLst>
          </p:cNvPr>
          <p:cNvSpPr txBox="1"/>
          <p:nvPr/>
        </p:nvSpPr>
        <p:spPr>
          <a:xfrm>
            <a:off x="1012723" y="1885701"/>
            <a:ext cx="9144000" cy="1200329"/>
          </a:xfrm>
          <a:prstGeom prst="rect">
            <a:avLst/>
          </a:prstGeom>
          <a:noFill/>
        </p:spPr>
        <p:txBody>
          <a:bodyPr wrap="square">
            <a:spAutoFit/>
          </a:bodyPr>
          <a:lstStyle/>
          <a:p>
            <a:r>
              <a:rPr lang="en-US" b="0" i="0" dirty="0">
                <a:solidFill>
                  <a:srgbClr val="333333"/>
                </a:solidFill>
                <a:effectLst/>
                <a:latin typeface="Verdana" panose="020B0604030504040204" pitchFamily="34" charset="0"/>
              </a:rPr>
              <a:t>A breadboard is a solderless device for temporary prototype with electronics and test circuit designs. Most electronic components in electronic circuits can be interconnected by inserting their leads or terminals into the holes and then making connections through wires where appropriate.</a:t>
            </a:r>
            <a:endParaRPr lang="en-IN" dirty="0"/>
          </a:p>
        </p:txBody>
      </p:sp>
      <p:pic>
        <p:nvPicPr>
          <p:cNvPr id="4098" name="Picture 2">
            <a:extLst>
              <a:ext uri="{FF2B5EF4-FFF2-40B4-BE49-F238E27FC236}">
                <a16:creationId xmlns:a16="http://schemas.microsoft.com/office/drawing/2014/main" id="{C2335941-1C1B-96CB-65D3-A2F29C1AE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4896" y="3429000"/>
            <a:ext cx="66675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9969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8983-6371-92B7-1F4D-D46A1EC0E04E}"/>
              </a:ext>
            </a:extLst>
          </p:cNvPr>
          <p:cNvSpPr>
            <a:spLocks noGrp="1"/>
          </p:cNvSpPr>
          <p:nvPr>
            <p:ph type="title"/>
          </p:nvPr>
        </p:nvSpPr>
        <p:spPr/>
        <p:txBody>
          <a:bodyPr/>
          <a:lstStyle/>
          <a:p>
            <a:r>
              <a:rPr lang="en-IN" dirty="0"/>
              <a:t>DHT11</a:t>
            </a:r>
          </a:p>
        </p:txBody>
      </p:sp>
      <p:pic>
        <p:nvPicPr>
          <p:cNvPr id="4098" name="Picture 2" descr="dht11 module output">
            <a:extLst>
              <a:ext uri="{FF2B5EF4-FFF2-40B4-BE49-F238E27FC236}">
                <a16:creationId xmlns:a16="http://schemas.microsoft.com/office/drawing/2014/main" id="{4886B514-7017-18BA-BAFE-59D780093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0258" y="899650"/>
            <a:ext cx="5960339" cy="4449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9823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62E6F-D3ED-D8A7-8B95-2E22AFA8C8C1}"/>
              </a:ext>
            </a:extLst>
          </p:cNvPr>
          <p:cNvSpPr>
            <a:spLocks noGrp="1"/>
          </p:cNvSpPr>
          <p:nvPr>
            <p:ph type="title"/>
          </p:nvPr>
        </p:nvSpPr>
        <p:spPr/>
        <p:txBody>
          <a:bodyPr/>
          <a:lstStyle/>
          <a:p>
            <a:r>
              <a:rPr lang="en-IN" dirty="0"/>
              <a:t>Temperature control</a:t>
            </a:r>
          </a:p>
        </p:txBody>
      </p:sp>
      <p:pic>
        <p:nvPicPr>
          <p:cNvPr id="1026" name="Picture 2" descr="Arduino cooling fan system wiring diagram">
            <a:extLst>
              <a:ext uri="{FF2B5EF4-FFF2-40B4-BE49-F238E27FC236}">
                <a16:creationId xmlns:a16="http://schemas.microsoft.com/office/drawing/2014/main" id="{75C1FBFF-F7B8-6D92-E525-BE15D2D70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872" y="1956425"/>
            <a:ext cx="8131277" cy="449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327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03457-1D28-AE52-A4AC-EFB0C1ADE343}"/>
              </a:ext>
            </a:extLst>
          </p:cNvPr>
          <p:cNvSpPr>
            <a:spLocks noGrp="1"/>
          </p:cNvSpPr>
          <p:nvPr>
            <p:ph type="title"/>
          </p:nvPr>
        </p:nvSpPr>
        <p:spPr/>
        <p:txBody>
          <a:bodyPr/>
          <a:lstStyle/>
          <a:p>
            <a:r>
              <a:rPr lang="en-IN" dirty="0"/>
              <a:t>Temperature control</a:t>
            </a:r>
          </a:p>
        </p:txBody>
      </p:sp>
      <p:sp>
        <p:nvSpPr>
          <p:cNvPr id="3" name="Content Placeholder 2">
            <a:extLst>
              <a:ext uri="{FF2B5EF4-FFF2-40B4-BE49-F238E27FC236}">
                <a16:creationId xmlns:a16="http://schemas.microsoft.com/office/drawing/2014/main" id="{6B1F8378-3752-57C2-B4E7-7B561F40C323}"/>
              </a:ext>
            </a:extLst>
          </p:cNvPr>
          <p:cNvSpPr>
            <a:spLocks noGrp="1"/>
          </p:cNvSpPr>
          <p:nvPr>
            <p:ph idx="1"/>
          </p:nvPr>
        </p:nvSpPr>
        <p:spPr>
          <a:xfrm>
            <a:off x="1097280" y="1845734"/>
            <a:ext cx="4566101" cy="4023360"/>
          </a:xfrm>
        </p:spPr>
        <p:txBody>
          <a:bodyPr/>
          <a:lstStyle/>
          <a:p>
            <a:r>
              <a:rPr lang="en-IN" b="1" dirty="0"/>
              <a:t>Components</a:t>
            </a:r>
          </a:p>
          <a:p>
            <a:pPr>
              <a:buFont typeface="Arial" panose="020B0604020202020204" pitchFamily="34" charset="0"/>
              <a:buChar char="•"/>
            </a:pPr>
            <a:r>
              <a:rPr lang="en-IN" dirty="0"/>
              <a:t> Arduino UNO</a:t>
            </a:r>
          </a:p>
          <a:p>
            <a:pPr>
              <a:buFont typeface="Arial" panose="020B0604020202020204" pitchFamily="34" charset="0"/>
              <a:buChar char="•"/>
            </a:pPr>
            <a:r>
              <a:rPr lang="en-IN" dirty="0"/>
              <a:t> DHT11 Temperature &amp; Humidity sensor</a:t>
            </a:r>
          </a:p>
          <a:p>
            <a:pPr>
              <a:buFont typeface="Arial" panose="020B0604020202020204" pitchFamily="34" charset="0"/>
              <a:buChar char="•"/>
            </a:pPr>
            <a:r>
              <a:rPr lang="en-IN" dirty="0"/>
              <a:t> Relay module</a:t>
            </a:r>
          </a:p>
          <a:p>
            <a:pPr>
              <a:buFont typeface="Arial" panose="020B0604020202020204" pitchFamily="34" charset="0"/>
              <a:buChar char="•"/>
            </a:pPr>
            <a:r>
              <a:rPr lang="en-IN" dirty="0"/>
              <a:t> 12V operated fan</a:t>
            </a:r>
          </a:p>
        </p:txBody>
      </p:sp>
      <p:sp>
        <p:nvSpPr>
          <p:cNvPr id="4" name="TextBox 3">
            <a:extLst>
              <a:ext uri="{FF2B5EF4-FFF2-40B4-BE49-F238E27FC236}">
                <a16:creationId xmlns:a16="http://schemas.microsoft.com/office/drawing/2014/main" id="{52B9777E-E0D9-F734-0670-951143BBED66}"/>
              </a:ext>
            </a:extLst>
          </p:cNvPr>
          <p:cNvSpPr txBox="1"/>
          <p:nvPr/>
        </p:nvSpPr>
        <p:spPr>
          <a:xfrm>
            <a:off x="6587613" y="1995948"/>
            <a:ext cx="4507107" cy="2308324"/>
          </a:xfrm>
          <a:prstGeom prst="rect">
            <a:avLst/>
          </a:prstGeom>
          <a:noFill/>
        </p:spPr>
        <p:txBody>
          <a:bodyPr wrap="square" rtlCol="0">
            <a:spAutoFit/>
          </a:bodyPr>
          <a:lstStyle/>
          <a:p>
            <a:r>
              <a:rPr lang="en-IN" b="1" dirty="0"/>
              <a:t>How the system works</a:t>
            </a:r>
          </a:p>
          <a:p>
            <a:endParaRPr lang="en-IN" b="1" dirty="0"/>
          </a:p>
          <a:p>
            <a:pPr marL="285750" indent="-285750">
              <a:buFont typeface="Arial" panose="020B0604020202020204" pitchFamily="34" charset="0"/>
              <a:buChar char="•"/>
            </a:pPr>
            <a:r>
              <a:rPr lang="en-IN" dirty="0"/>
              <a:t>Arduino reads the temperature from DHT11</a:t>
            </a:r>
          </a:p>
          <a:p>
            <a:pPr marL="285750" indent="-285750">
              <a:buFont typeface="Arial" panose="020B0604020202020204" pitchFamily="34" charset="0"/>
              <a:buChar char="•"/>
            </a:pPr>
            <a:r>
              <a:rPr lang="en-IN" dirty="0"/>
              <a:t>If temperature greater than upper threshold, fan is turned on</a:t>
            </a:r>
          </a:p>
          <a:p>
            <a:pPr marL="285750" indent="-285750">
              <a:buFont typeface="Arial" panose="020B0604020202020204" pitchFamily="34" charset="0"/>
              <a:buChar char="•"/>
            </a:pPr>
            <a:r>
              <a:rPr lang="en-IN" dirty="0"/>
              <a:t>If temperature less than lower threshold, fan is turned off</a:t>
            </a:r>
          </a:p>
        </p:txBody>
      </p:sp>
    </p:spTree>
    <p:extLst>
      <p:ext uri="{BB962C8B-B14F-4D97-AF65-F5344CB8AC3E}">
        <p14:creationId xmlns:p14="http://schemas.microsoft.com/office/powerpoint/2010/main" val="42305035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9AC8D-CF0A-FB51-BB93-112255618D8F}"/>
              </a:ext>
            </a:extLst>
          </p:cNvPr>
          <p:cNvSpPr>
            <a:spLocks noGrp="1"/>
          </p:cNvSpPr>
          <p:nvPr>
            <p:ph type="title"/>
          </p:nvPr>
        </p:nvSpPr>
        <p:spPr/>
        <p:txBody>
          <a:bodyPr/>
          <a:lstStyle/>
          <a:p>
            <a:r>
              <a:rPr lang="en-IN" dirty="0"/>
              <a:t>Relay module</a:t>
            </a:r>
          </a:p>
        </p:txBody>
      </p:sp>
      <p:pic>
        <p:nvPicPr>
          <p:cNvPr id="2050" name="Picture 2" descr="Addicore 1 Channel Relay Module 10A">
            <a:extLst>
              <a:ext uri="{FF2B5EF4-FFF2-40B4-BE49-F238E27FC236}">
                <a16:creationId xmlns:a16="http://schemas.microsoft.com/office/drawing/2014/main" id="{E048D3CC-B079-E21F-EE6C-E38AB010B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136" y="3187066"/>
            <a:ext cx="2917145" cy="23878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5C3A28-889A-6C8D-0F70-B214EE34F72F}"/>
              </a:ext>
            </a:extLst>
          </p:cNvPr>
          <p:cNvSpPr txBox="1"/>
          <p:nvPr/>
        </p:nvSpPr>
        <p:spPr>
          <a:xfrm>
            <a:off x="1671484" y="2192594"/>
            <a:ext cx="2917145" cy="646331"/>
          </a:xfrm>
          <a:prstGeom prst="rect">
            <a:avLst/>
          </a:prstGeom>
          <a:noFill/>
        </p:spPr>
        <p:txBody>
          <a:bodyPr wrap="square" rtlCol="0">
            <a:spAutoFit/>
          </a:bodyPr>
          <a:lstStyle/>
          <a:p>
            <a:r>
              <a:rPr lang="en-IN" dirty="0"/>
              <a:t>NO- Normally Open</a:t>
            </a:r>
          </a:p>
          <a:p>
            <a:r>
              <a:rPr lang="en-IN" dirty="0"/>
              <a:t>NC – Normally Closed</a:t>
            </a:r>
          </a:p>
        </p:txBody>
      </p:sp>
      <p:pic>
        <p:nvPicPr>
          <p:cNvPr id="2052" name="Picture 4">
            <a:extLst>
              <a:ext uri="{FF2B5EF4-FFF2-40B4-BE49-F238E27FC236}">
                <a16:creationId xmlns:a16="http://schemas.microsoft.com/office/drawing/2014/main" id="{5F34F271-5AFA-E158-078D-637E2FF1D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364" y="3015263"/>
            <a:ext cx="4498836" cy="236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961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0E007-47FF-CFF7-F5E8-2CBA3C088325}"/>
              </a:ext>
            </a:extLst>
          </p:cNvPr>
          <p:cNvSpPr>
            <a:spLocks noGrp="1"/>
          </p:cNvSpPr>
          <p:nvPr>
            <p:ph type="title"/>
          </p:nvPr>
        </p:nvSpPr>
        <p:spPr/>
        <p:txBody>
          <a:bodyPr/>
          <a:lstStyle/>
          <a:p>
            <a:r>
              <a:rPr lang="en-IN" dirty="0"/>
              <a:t>Code</a:t>
            </a:r>
          </a:p>
        </p:txBody>
      </p:sp>
      <p:sp>
        <p:nvSpPr>
          <p:cNvPr id="3" name="Content Placeholder 2">
            <a:extLst>
              <a:ext uri="{FF2B5EF4-FFF2-40B4-BE49-F238E27FC236}">
                <a16:creationId xmlns:a16="http://schemas.microsoft.com/office/drawing/2014/main" id="{23EEA014-35F8-0C77-B068-9F798585D812}"/>
              </a:ext>
            </a:extLst>
          </p:cNvPr>
          <p:cNvSpPr>
            <a:spLocks noGrp="1"/>
          </p:cNvSpPr>
          <p:nvPr>
            <p:ph idx="1"/>
          </p:nvPr>
        </p:nvSpPr>
        <p:spPr>
          <a:xfrm>
            <a:off x="1097280" y="1845734"/>
            <a:ext cx="10858746" cy="4023360"/>
          </a:xfrm>
        </p:spPr>
        <p:txBody>
          <a:bodyPr>
            <a:normAutofit fontScale="92500"/>
          </a:bodyPr>
          <a:lstStyle/>
          <a:p>
            <a:pPr>
              <a:lnSpc>
                <a:spcPct val="120000"/>
              </a:lnSpc>
              <a:spcAft>
                <a:spcPts val="0"/>
              </a:spcAft>
            </a:pPr>
            <a:r>
              <a:rPr lang="en-IN" dirty="0"/>
              <a:t>#include "</a:t>
            </a:r>
            <a:r>
              <a:rPr lang="en-IN" dirty="0" err="1"/>
              <a:t>DHT.h</a:t>
            </a:r>
            <a:r>
              <a:rPr lang="en-IN" dirty="0"/>
              <a:t>“</a:t>
            </a:r>
          </a:p>
          <a:p>
            <a:pPr>
              <a:lnSpc>
                <a:spcPct val="120000"/>
              </a:lnSpc>
              <a:spcAft>
                <a:spcPts val="0"/>
              </a:spcAft>
            </a:pPr>
            <a:r>
              <a:rPr lang="en-IN" dirty="0"/>
              <a:t>#define RELAY_FAN_PIN A5 // Arduino pin connected to relay which connected to fan</a:t>
            </a:r>
          </a:p>
          <a:p>
            <a:pPr>
              <a:lnSpc>
                <a:spcPct val="120000"/>
              </a:lnSpc>
              <a:spcAft>
                <a:spcPts val="0"/>
              </a:spcAft>
            </a:pPr>
            <a:r>
              <a:rPr lang="en-IN" dirty="0"/>
              <a:t>#define DHTPIN 12           // Arduino pin connected to relay which connected to DHT sensor</a:t>
            </a:r>
          </a:p>
          <a:p>
            <a:pPr>
              <a:lnSpc>
                <a:spcPct val="120000"/>
              </a:lnSpc>
              <a:spcAft>
                <a:spcPts val="0"/>
              </a:spcAft>
            </a:pPr>
            <a:r>
              <a:rPr lang="en-IN" dirty="0"/>
              <a:t>#define DHTTYPE DHT22</a:t>
            </a:r>
          </a:p>
          <a:p>
            <a:r>
              <a:rPr lang="en-IN" dirty="0" err="1"/>
              <a:t>const</a:t>
            </a:r>
            <a:r>
              <a:rPr lang="en-IN" dirty="0"/>
              <a:t> int TEMP_THRESHOLD_UPPER = 25; // upper threshold of temperature, change to your desire value</a:t>
            </a:r>
          </a:p>
          <a:p>
            <a:r>
              <a:rPr lang="en-IN" dirty="0" err="1"/>
              <a:t>const</a:t>
            </a:r>
            <a:r>
              <a:rPr lang="en-IN" dirty="0"/>
              <a:t> int TEMP_THRESHOLD_LOWER = 20; // lower threshold of temperature, change to your desire value</a:t>
            </a:r>
          </a:p>
          <a:p>
            <a:r>
              <a:rPr lang="en-IN" dirty="0"/>
              <a:t>DHT </a:t>
            </a:r>
            <a:r>
              <a:rPr lang="en-IN" dirty="0" err="1"/>
              <a:t>dht</a:t>
            </a:r>
            <a:r>
              <a:rPr lang="en-IN" dirty="0"/>
              <a:t>(DHTPIN, DHTTYPE);</a:t>
            </a:r>
          </a:p>
          <a:p>
            <a:r>
              <a:rPr lang="en-IN" dirty="0"/>
              <a:t>float temperature;    // temperature in Celsius</a:t>
            </a:r>
          </a:p>
          <a:p>
            <a:endParaRPr lang="en-IN" dirty="0"/>
          </a:p>
          <a:p>
            <a:endParaRPr lang="en-IN" dirty="0"/>
          </a:p>
        </p:txBody>
      </p:sp>
    </p:spTree>
    <p:extLst>
      <p:ext uri="{BB962C8B-B14F-4D97-AF65-F5344CB8AC3E}">
        <p14:creationId xmlns:p14="http://schemas.microsoft.com/office/powerpoint/2010/main" val="5978004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BEE8F-FFFB-11BC-5FD3-A889896ADD11}"/>
              </a:ext>
            </a:extLst>
          </p:cNvPr>
          <p:cNvSpPr>
            <a:spLocks noGrp="1"/>
          </p:cNvSpPr>
          <p:nvPr>
            <p:ph type="title"/>
          </p:nvPr>
        </p:nvSpPr>
        <p:spPr/>
        <p:txBody>
          <a:bodyPr/>
          <a:lstStyle/>
          <a:p>
            <a:r>
              <a:rPr lang="en-IN" dirty="0"/>
              <a:t>Code</a:t>
            </a:r>
          </a:p>
        </p:txBody>
      </p:sp>
      <p:sp>
        <p:nvSpPr>
          <p:cNvPr id="3" name="Content Placeholder 2">
            <a:extLst>
              <a:ext uri="{FF2B5EF4-FFF2-40B4-BE49-F238E27FC236}">
                <a16:creationId xmlns:a16="http://schemas.microsoft.com/office/drawing/2014/main" id="{35E75D4A-66EA-0788-F168-40734593BA45}"/>
              </a:ext>
            </a:extLst>
          </p:cNvPr>
          <p:cNvSpPr>
            <a:spLocks noGrp="1"/>
          </p:cNvSpPr>
          <p:nvPr>
            <p:ph idx="1"/>
          </p:nvPr>
        </p:nvSpPr>
        <p:spPr>
          <a:xfrm>
            <a:off x="894735" y="1894895"/>
            <a:ext cx="4739149" cy="4023360"/>
          </a:xfrm>
        </p:spPr>
        <p:txBody>
          <a:bodyPr>
            <a:normAutofit/>
          </a:bodyPr>
          <a:lstStyle/>
          <a:p>
            <a:r>
              <a:rPr lang="en-IN" dirty="0"/>
              <a:t>void setup()</a:t>
            </a:r>
          </a:p>
          <a:p>
            <a:r>
              <a:rPr lang="en-IN" dirty="0"/>
              <a:t>{</a:t>
            </a:r>
          </a:p>
          <a:p>
            <a:r>
              <a:rPr lang="en-IN" dirty="0"/>
              <a:t>  </a:t>
            </a:r>
            <a:r>
              <a:rPr lang="en-IN" dirty="0" err="1"/>
              <a:t>Serial.begin</a:t>
            </a:r>
            <a:r>
              <a:rPr lang="en-IN" dirty="0"/>
              <a:t>(9600); </a:t>
            </a:r>
          </a:p>
          <a:p>
            <a:r>
              <a:rPr lang="en-IN" dirty="0"/>
              <a:t>  </a:t>
            </a:r>
            <a:r>
              <a:rPr lang="en-IN" dirty="0" err="1"/>
              <a:t>dht.begin</a:t>
            </a:r>
            <a:r>
              <a:rPr lang="en-IN" dirty="0"/>
              <a:t>();       </a:t>
            </a:r>
          </a:p>
          <a:p>
            <a:r>
              <a:rPr lang="en-IN" dirty="0"/>
              <a:t> </a:t>
            </a:r>
            <a:r>
              <a:rPr lang="en-IN" dirty="0" err="1"/>
              <a:t>pinMode</a:t>
            </a:r>
            <a:r>
              <a:rPr lang="en-IN" dirty="0"/>
              <a:t>(RELAY_FAN_PIN, OUTPUT); </a:t>
            </a:r>
          </a:p>
          <a:p>
            <a:r>
              <a:rPr lang="en-IN" dirty="0"/>
              <a:t>}</a:t>
            </a:r>
          </a:p>
          <a:p>
            <a:endParaRPr lang="en-IN" dirty="0"/>
          </a:p>
          <a:p>
            <a:endParaRPr lang="en-IN" dirty="0"/>
          </a:p>
        </p:txBody>
      </p:sp>
    </p:spTree>
    <p:extLst>
      <p:ext uri="{BB962C8B-B14F-4D97-AF65-F5344CB8AC3E}">
        <p14:creationId xmlns:p14="http://schemas.microsoft.com/office/powerpoint/2010/main" val="35564228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F59BB-5112-8D12-07AF-0C0C13567743}"/>
              </a:ext>
            </a:extLst>
          </p:cNvPr>
          <p:cNvSpPr>
            <a:spLocks noGrp="1"/>
          </p:cNvSpPr>
          <p:nvPr>
            <p:ph type="title"/>
          </p:nvPr>
        </p:nvSpPr>
        <p:spPr/>
        <p:txBody>
          <a:bodyPr/>
          <a:lstStyle/>
          <a:p>
            <a:r>
              <a:rPr lang="en-IN" dirty="0"/>
              <a:t>Code</a:t>
            </a:r>
          </a:p>
        </p:txBody>
      </p:sp>
      <p:sp>
        <p:nvSpPr>
          <p:cNvPr id="5" name="TextBox 4">
            <a:extLst>
              <a:ext uri="{FF2B5EF4-FFF2-40B4-BE49-F238E27FC236}">
                <a16:creationId xmlns:a16="http://schemas.microsoft.com/office/drawing/2014/main" id="{2257C27D-9BDD-B06D-24B0-97E15456BD71}"/>
              </a:ext>
            </a:extLst>
          </p:cNvPr>
          <p:cNvSpPr txBox="1"/>
          <p:nvPr/>
        </p:nvSpPr>
        <p:spPr>
          <a:xfrm>
            <a:off x="1199535" y="2064774"/>
            <a:ext cx="5073446" cy="4247317"/>
          </a:xfrm>
          <a:prstGeom prst="rect">
            <a:avLst/>
          </a:prstGeom>
          <a:noFill/>
        </p:spPr>
        <p:txBody>
          <a:bodyPr wrap="square" rtlCol="0">
            <a:spAutoFit/>
          </a:bodyPr>
          <a:lstStyle/>
          <a:p>
            <a:r>
              <a:rPr lang="en-IN" dirty="0"/>
              <a:t>void loop()</a:t>
            </a:r>
          </a:p>
          <a:p>
            <a:r>
              <a:rPr lang="en-IN" dirty="0"/>
              <a:t>{</a:t>
            </a:r>
          </a:p>
          <a:p>
            <a:r>
              <a:rPr lang="en-IN" dirty="0"/>
              <a:t>delay(2000);</a:t>
            </a:r>
          </a:p>
          <a:p>
            <a:r>
              <a:rPr lang="en-IN" dirty="0"/>
              <a:t>temperature = </a:t>
            </a:r>
            <a:r>
              <a:rPr lang="en-IN" dirty="0" err="1"/>
              <a:t>dht.readTemperature</a:t>
            </a:r>
            <a:r>
              <a:rPr lang="en-IN" dirty="0"/>
              <a:t>();</a:t>
            </a:r>
          </a:p>
          <a:p>
            <a:endParaRPr lang="en-IN" dirty="0"/>
          </a:p>
          <a:p>
            <a:r>
              <a:rPr lang="en-IN" dirty="0"/>
              <a:t>if(temperature&gt;TEMP_THRESHOLD_UPPER){</a:t>
            </a:r>
          </a:p>
          <a:p>
            <a:r>
              <a:rPr lang="en-IN" dirty="0" err="1"/>
              <a:t>Serial.println</a:t>
            </a:r>
            <a:r>
              <a:rPr lang="en-IN" dirty="0"/>
              <a:t>(“Fan is turned on”);</a:t>
            </a:r>
          </a:p>
          <a:p>
            <a:r>
              <a:rPr lang="en-IN" dirty="0" err="1"/>
              <a:t>digitalWrite</a:t>
            </a:r>
            <a:r>
              <a:rPr lang="en-IN" dirty="0"/>
              <a:t>(RELAY_FAN_PIN,HIGH);</a:t>
            </a:r>
          </a:p>
          <a:p>
            <a:r>
              <a:rPr lang="en-IN" dirty="0"/>
              <a:t>}</a:t>
            </a:r>
          </a:p>
          <a:p>
            <a:r>
              <a:rPr lang="en-IN" dirty="0"/>
              <a:t>elseif(temperature&lt;TEMP_THRESHOLD_LOWER{</a:t>
            </a:r>
          </a:p>
          <a:p>
            <a:r>
              <a:rPr lang="en-IN" dirty="0" err="1"/>
              <a:t>Serial.println</a:t>
            </a:r>
            <a:r>
              <a:rPr lang="en-IN" dirty="0"/>
              <a:t>(“Fan is turned off”);</a:t>
            </a:r>
          </a:p>
          <a:p>
            <a:r>
              <a:rPr lang="en-IN" dirty="0" err="1"/>
              <a:t>digitalWrite</a:t>
            </a:r>
            <a:r>
              <a:rPr lang="en-IN" dirty="0"/>
              <a:t>(RELAY_FAN_PIN_LOW,LOW);</a:t>
            </a:r>
          </a:p>
          <a:p>
            <a:r>
              <a:rPr lang="en-IN" dirty="0"/>
              <a:t>}</a:t>
            </a:r>
          </a:p>
          <a:p>
            <a:r>
              <a:rPr lang="en-IN" dirty="0"/>
              <a:t>} </a:t>
            </a:r>
          </a:p>
          <a:p>
            <a:endParaRPr lang="en-IN" dirty="0"/>
          </a:p>
        </p:txBody>
      </p:sp>
    </p:spTree>
    <p:extLst>
      <p:ext uri="{BB962C8B-B14F-4D97-AF65-F5344CB8AC3E}">
        <p14:creationId xmlns:p14="http://schemas.microsoft.com/office/powerpoint/2010/main" val="851465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1103-00D1-810D-7F7B-3514FD9EC06E}"/>
              </a:ext>
            </a:extLst>
          </p:cNvPr>
          <p:cNvSpPr>
            <a:spLocks noGrp="1"/>
          </p:cNvSpPr>
          <p:nvPr>
            <p:ph type="title"/>
          </p:nvPr>
        </p:nvSpPr>
        <p:spPr/>
        <p:txBody>
          <a:bodyPr/>
          <a:lstStyle/>
          <a:p>
            <a:r>
              <a:rPr lang="en-IN" dirty="0"/>
              <a:t>Case Study II: DHT11 values to Internet</a:t>
            </a:r>
          </a:p>
        </p:txBody>
      </p:sp>
      <p:sp>
        <p:nvSpPr>
          <p:cNvPr id="5" name="TextBox 4">
            <a:extLst>
              <a:ext uri="{FF2B5EF4-FFF2-40B4-BE49-F238E27FC236}">
                <a16:creationId xmlns:a16="http://schemas.microsoft.com/office/drawing/2014/main" id="{1527BB93-B80A-56B1-F98C-0FD88A7224FB}"/>
              </a:ext>
            </a:extLst>
          </p:cNvPr>
          <p:cNvSpPr txBox="1"/>
          <p:nvPr/>
        </p:nvSpPr>
        <p:spPr>
          <a:xfrm>
            <a:off x="1317523" y="2138797"/>
            <a:ext cx="9838157" cy="2862322"/>
          </a:xfrm>
          <a:prstGeom prst="rect">
            <a:avLst/>
          </a:prstGeom>
          <a:noFill/>
        </p:spPr>
        <p:txBody>
          <a:bodyPr wrap="square">
            <a:spAutoFit/>
          </a:bodyPr>
          <a:lstStyle/>
          <a:p>
            <a:r>
              <a:rPr lang="en-US" dirty="0"/>
              <a:t>We will be sending temperature and humidity data of your surroundings to </a:t>
            </a:r>
            <a:r>
              <a:rPr lang="en-US" b="1" dirty="0" err="1"/>
              <a:t>Thingspeak</a:t>
            </a:r>
            <a:r>
              <a:rPr lang="en-US" dirty="0"/>
              <a:t> platform where you can store, </a:t>
            </a:r>
            <a:r>
              <a:rPr lang="en-US" dirty="0" err="1"/>
              <a:t>analyse</a:t>
            </a:r>
            <a:r>
              <a:rPr lang="en-US" dirty="0"/>
              <a:t> and visualize the data using graphs and much more.</a:t>
            </a:r>
          </a:p>
          <a:p>
            <a:endParaRPr lang="en-US" dirty="0"/>
          </a:p>
          <a:p>
            <a:r>
              <a:rPr lang="en-US" dirty="0"/>
              <a:t>We will be using </a:t>
            </a:r>
            <a:r>
              <a:rPr lang="en-US" b="1" dirty="0"/>
              <a:t>DHT11</a:t>
            </a:r>
            <a:r>
              <a:rPr lang="en-US" dirty="0"/>
              <a:t> sensor and </a:t>
            </a:r>
            <a:r>
              <a:rPr lang="en-US" b="1" dirty="0"/>
              <a:t>GSM</a:t>
            </a:r>
            <a:r>
              <a:rPr lang="en-US" dirty="0"/>
              <a:t> modem for accessing GPRS so that we can send the data to the server and Arduino will act as the brain of the project.</a:t>
            </a:r>
          </a:p>
          <a:p>
            <a:endParaRPr lang="en-US" dirty="0"/>
          </a:p>
          <a:p>
            <a:r>
              <a:rPr lang="en-US" dirty="0"/>
              <a:t>Two graphs will be generated on </a:t>
            </a:r>
            <a:r>
              <a:rPr lang="en-US" b="1" dirty="0" err="1"/>
              <a:t>Thingspeak</a:t>
            </a:r>
            <a:r>
              <a:rPr lang="en-US" dirty="0"/>
              <a:t> platform as we are sending only two data: temperature and humidity.</a:t>
            </a:r>
          </a:p>
          <a:p>
            <a:endParaRPr lang="en-US" dirty="0"/>
          </a:p>
          <a:p>
            <a:r>
              <a:rPr lang="en-US" dirty="0"/>
              <a:t>The data on the </a:t>
            </a:r>
            <a:r>
              <a:rPr lang="en-US" b="1" dirty="0" err="1"/>
              <a:t>Thingspeak</a:t>
            </a:r>
            <a:r>
              <a:rPr lang="en-US" b="1" dirty="0"/>
              <a:t> </a:t>
            </a:r>
            <a:r>
              <a:rPr lang="en-US" dirty="0"/>
              <a:t>will be updated every 15 seconds.</a:t>
            </a:r>
            <a:endParaRPr lang="en-IN" dirty="0"/>
          </a:p>
        </p:txBody>
      </p:sp>
    </p:spTree>
    <p:extLst>
      <p:ext uri="{BB962C8B-B14F-4D97-AF65-F5344CB8AC3E}">
        <p14:creationId xmlns:p14="http://schemas.microsoft.com/office/powerpoint/2010/main" val="1074878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FDA25-6745-A23C-CBA8-1FF254C3CBFD}"/>
              </a:ext>
            </a:extLst>
          </p:cNvPr>
          <p:cNvSpPr>
            <a:spLocks noGrp="1"/>
          </p:cNvSpPr>
          <p:nvPr>
            <p:ph type="title"/>
          </p:nvPr>
        </p:nvSpPr>
        <p:spPr/>
        <p:txBody>
          <a:bodyPr/>
          <a:lstStyle/>
          <a:p>
            <a:r>
              <a:rPr lang="en-IN" dirty="0"/>
              <a:t>Case Study II</a:t>
            </a:r>
          </a:p>
        </p:txBody>
      </p:sp>
      <p:pic>
        <p:nvPicPr>
          <p:cNvPr id="3074" name="Picture 2" descr="Block Diagram of data sending to Thingspeak">
            <a:extLst>
              <a:ext uri="{FF2B5EF4-FFF2-40B4-BE49-F238E27FC236}">
                <a16:creationId xmlns:a16="http://schemas.microsoft.com/office/drawing/2014/main" id="{73495E23-773F-6DA5-D3C6-BFC4B45AD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938" y="2252662"/>
            <a:ext cx="8731661" cy="2867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3292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5F198A-2FC6-20D9-3C15-11A0E465C27D}"/>
              </a:ext>
            </a:extLst>
          </p:cNvPr>
          <p:cNvSpPr txBox="1"/>
          <p:nvPr/>
        </p:nvSpPr>
        <p:spPr>
          <a:xfrm>
            <a:off x="8996516" y="2064774"/>
            <a:ext cx="2959510" cy="2585323"/>
          </a:xfrm>
          <a:prstGeom prst="rect">
            <a:avLst/>
          </a:prstGeom>
          <a:noFill/>
        </p:spPr>
        <p:txBody>
          <a:bodyPr wrap="square" rtlCol="0">
            <a:spAutoFit/>
          </a:bodyPr>
          <a:lstStyle/>
          <a:p>
            <a:r>
              <a:rPr lang="en-IN" dirty="0"/>
              <a:t>Arduino UNO</a:t>
            </a:r>
          </a:p>
          <a:p>
            <a:endParaRPr lang="en-IN" dirty="0"/>
          </a:p>
          <a:p>
            <a:r>
              <a:rPr lang="en-IN" dirty="0"/>
              <a:t>DHT11 Temperature &amp; Humidity sensor</a:t>
            </a:r>
          </a:p>
          <a:p>
            <a:endParaRPr lang="en-IN" dirty="0"/>
          </a:p>
          <a:p>
            <a:r>
              <a:rPr lang="en-IN" dirty="0"/>
              <a:t>SIM800 GSM module</a:t>
            </a:r>
          </a:p>
          <a:p>
            <a:endParaRPr lang="en-IN" dirty="0"/>
          </a:p>
          <a:p>
            <a:r>
              <a:rPr lang="en-IN" dirty="0"/>
              <a:t>GSM(Global System for Mobile Communication)</a:t>
            </a:r>
          </a:p>
        </p:txBody>
      </p:sp>
      <p:pic>
        <p:nvPicPr>
          <p:cNvPr id="4104" name="Picture 8" descr="arduino sim800 fritzing diagram">
            <a:extLst>
              <a:ext uri="{FF2B5EF4-FFF2-40B4-BE49-F238E27FC236}">
                <a16:creationId xmlns:a16="http://schemas.microsoft.com/office/drawing/2014/main" id="{A4EBFE4D-F5EA-DC57-7E68-F9D055E1E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499" y="1941871"/>
            <a:ext cx="4748981" cy="474898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22407FDB-1E6E-AA21-8AAB-D9742D9E97DB}"/>
              </a:ext>
            </a:extLst>
          </p:cNvPr>
          <p:cNvSpPr>
            <a:spLocks noGrp="1"/>
          </p:cNvSpPr>
          <p:nvPr>
            <p:ph type="title"/>
          </p:nvPr>
        </p:nvSpPr>
        <p:spPr>
          <a:xfrm>
            <a:off x="1097280" y="286603"/>
            <a:ext cx="10058400" cy="1450757"/>
          </a:xfrm>
        </p:spPr>
        <p:txBody>
          <a:bodyPr/>
          <a:lstStyle/>
          <a:p>
            <a:r>
              <a:rPr lang="en-IN" dirty="0"/>
              <a:t>Case Study II</a:t>
            </a:r>
          </a:p>
        </p:txBody>
      </p:sp>
    </p:spTree>
    <p:extLst>
      <p:ext uri="{BB962C8B-B14F-4D97-AF65-F5344CB8AC3E}">
        <p14:creationId xmlns:p14="http://schemas.microsoft.com/office/powerpoint/2010/main" val="1597547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F4A8D-08EA-12B5-FD32-6BECF936A308}"/>
              </a:ext>
            </a:extLst>
          </p:cNvPr>
          <p:cNvSpPr>
            <a:spLocks noGrp="1"/>
          </p:cNvSpPr>
          <p:nvPr>
            <p:ph type="title"/>
          </p:nvPr>
        </p:nvSpPr>
        <p:spPr/>
        <p:txBody>
          <a:bodyPr/>
          <a:lstStyle/>
          <a:p>
            <a:r>
              <a:rPr lang="en-IN" dirty="0"/>
              <a:t>Jumper wires</a:t>
            </a:r>
          </a:p>
        </p:txBody>
      </p:sp>
      <p:pic>
        <p:nvPicPr>
          <p:cNvPr id="5122" name="Picture 2" descr="Jumper Wires">
            <a:extLst>
              <a:ext uri="{FF2B5EF4-FFF2-40B4-BE49-F238E27FC236}">
                <a16:creationId xmlns:a16="http://schemas.microsoft.com/office/drawing/2014/main" id="{266D4F7F-FDC8-4FE2-731E-35CEA4CF5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990" y="1963993"/>
            <a:ext cx="4224184" cy="42241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0EE125-C5B8-FCC3-9EE0-CD61FB22CD03}"/>
              </a:ext>
            </a:extLst>
          </p:cNvPr>
          <p:cNvSpPr txBox="1"/>
          <p:nvPr/>
        </p:nvSpPr>
        <p:spPr>
          <a:xfrm>
            <a:off x="412955" y="2211909"/>
            <a:ext cx="6096000" cy="1477328"/>
          </a:xfrm>
          <a:prstGeom prst="rect">
            <a:avLst/>
          </a:prstGeom>
          <a:noFill/>
        </p:spPr>
        <p:txBody>
          <a:bodyPr wrap="square">
            <a:spAutoFit/>
          </a:bodyPr>
          <a:lstStyle/>
          <a:p>
            <a:r>
              <a:rPr lang="en-US" b="0" i="0" dirty="0">
                <a:solidFill>
                  <a:srgbClr val="000000"/>
                </a:solidFill>
                <a:effectLst/>
                <a:latin typeface="Helvetica Neue"/>
              </a:rPr>
              <a:t>Jumper wires are simply wires that have connector pins at each end, allowing them to be used to connect two points to each other without soldering. Jumper wires are typically used with </a:t>
            </a:r>
            <a:r>
              <a:rPr lang="en-US" b="0" i="0" u="none" strike="noStrike" dirty="0">
                <a:solidFill>
                  <a:srgbClr val="E0311D"/>
                </a:solidFill>
                <a:effectLst/>
                <a:latin typeface="Helvetica Neue"/>
              </a:rPr>
              <a:t>breadboards</a:t>
            </a:r>
            <a:r>
              <a:rPr lang="en-US" b="0" i="0" dirty="0">
                <a:solidFill>
                  <a:srgbClr val="000000"/>
                </a:solidFill>
                <a:effectLst/>
                <a:latin typeface="Helvetica Neue"/>
              </a:rPr>
              <a:t> and other prototyping tools in order to make it easy to change a circuit as needed. </a:t>
            </a:r>
            <a:endParaRPr lang="en-IN" dirty="0"/>
          </a:p>
        </p:txBody>
      </p:sp>
    </p:spTree>
    <p:extLst>
      <p:ext uri="{BB962C8B-B14F-4D97-AF65-F5344CB8AC3E}">
        <p14:creationId xmlns:p14="http://schemas.microsoft.com/office/powerpoint/2010/main" val="17662535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69367-F588-EF40-2F66-E956DE05AABE}"/>
              </a:ext>
            </a:extLst>
          </p:cNvPr>
          <p:cNvSpPr>
            <a:spLocks noGrp="1"/>
          </p:cNvSpPr>
          <p:nvPr>
            <p:ph type="title"/>
          </p:nvPr>
        </p:nvSpPr>
        <p:spPr/>
        <p:txBody>
          <a:bodyPr/>
          <a:lstStyle/>
          <a:p>
            <a:r>
              <a:rPr lang="en-IN" dirty="0"/>
              <a:t>Pin connections – UNO to SIM800</a:t>
            </a:r>
          </a:p>
        </p:txBody>
      </p:sp>
      <p:graphicFrame>
        <p:nvGraphicFramePr>
          <p:cNvPr id="8" name="Table 7">
            <a:extLst>
              <a:ext uri="{FF2B5EF4-FFF2-40B4-BE49-F238E27FC236}">
                <a16:creationId xmlns:a16="http://schemas.microsoft.com/office/drawing/2014/main" id="{EC291FB2-E4B0-EEEA-EA3A-940DCF07CA07}"/>
              </a:ext>
            </a:extLst>
          </p:cNvPr>
          <p:cNvGraphicFramePr>
            <a:graphicFrameLocks noGrp="1"/>
          </p:cNvGraphicFramePr>
          <p:nvPr>
            <p:extLst>
              <p:ext uri="{D42A27DB-BD31-4B8C-83A1-F6EECF244321}">
                <p14:modId xmlns:p14="http://schemas.microsoft.com/office/powerpoint/2010/main" val="1115793888"/>
              </p:ext>
            </p:extLst>
          </p:nvPr>
        </p:nvGraphicFramePr>
        <p:xfrm>
          <a:off x="1260551" y="2286430"/>
          <a:ext cx="6820876" cy="1706880"/>
        </p:xfrm>
        <a:graphic>
          <a:graphicData uri="http://schemas.openxmlformats.org/drawingml/2006/table">
            <a:tbl>
              <a:tblPr/>
              <a:tblGrid>
                <a:gridCol w="3410438">
                  <a:extLst>
                    <a:ext uri="{9D8B030D-6E8A-4147-A177-3AD203B41FA5}">
                      <a16:colId xmlns:a16="http://schemas.microsoft.com/office/drawing/2014/main" val="1319491653"/>
                    </a:ext>
                  </a:extLst>
                </a:gridCol>
                <a:gridCol w="3410438">
                  <a:extLst>
                    <a:ext uri="{9D8B030D-6E8A-4147-A177-3AD203B41FA5}">
                      <a16:colId xmlns:a16="http://schemas.microsoft.com/office/drawing/2014/main" val="1806810706"/>
                    </a:ext>
                  </a:extLst>
                </a:gridCol>
              </a:tblGrid>
              <a:tr h="0">
                <a:tc>
                  <a:txBody>
                    <a:bodyPr/>
                    <a:lstStyle/>
                    <a:p>
                      <a:pPr algn="l" fontAlgn="base"/>
                      <a:r>
                        <a:rPr lang="en-IN" b="1">
                          <a:solidFill>
                            <a:srgbClr val="343434"/>
                          </a:solidFill>
                          <a:effectLst/>
                        </a:rPr>
                        <a:t>SIM800</a:t>
                      </a:r>
                      <a:endParaRPr lang="en-IN">
                        <a:solidFill>
                          <a:srgbClr val="343434"/>
                        </a:solidFill>
                        <a:effectLst/>
                      </a:endParaRPr>
                    </a:p>
                  </a:txBody>
                  <a:tcPr marL="76200" marR="76200" marT="76200" marB="76200" anchor="ctr">
                    <a:lnL>
                      <a:noFill/>
                    </a:lnL>
                    <a:lnR>
                      <a:noFill/>
                    </a:lnR>
                    <a:lnT>
                      <a:noFill/>
                    </a:lnT>
                    <a:lnB>
                      <a:noFill/>
                    </a:lnB>
                    <a:solidFill>
                      <a:srgbClr val="F8F8F8"/>
                    </a:solidFill>
                  </a:tcPr>
                </a:tc>
                <a:tc>
                  <a:txBody>
                    <a:bodyPr/>
                    <a:lstStyle/>
                    <a:p>
                      <a:pPr algn="l" fontAlgn="base"/>
                      <a:r>
                        <a:rPr lang="en-IN" b="1">
                          <a:solidFill>
                            <a:srgbClr val="343434"/>
                          </a:solidFill>
                          <a:effectLst/>
                        </a:rPr>
                        <a:t>Arduino UNO</a:t>
                      </a:r>
                      <a:endParaRPr lang="en-IN">
                        <a:solidFill>
                          <a:srgbClr val="343434"/>
                        </a:solidFill>
                        <a:effectLst/>
                      </a:endParaRPr>
                    </a:p>
                  </a:txBody>
                  <a:tcPr marL="76200" marR="76200" marT="76200" marB="76200" anchor="ctr">
                    <a:lnL>
                      <a:noFill/>
                    </a:lnL>
                    <a:lnR>
                      <a:noFill/>
                    </a:lnR>
                    <a:lnT>
                      <a:noFill/>
                    </a:lnT>
                    <a:lnB>
                      <a:noFill/>
                    </a:lnB>
                    <a:solidFill>
                      <a:srgbClr val="F8F8F8"/>
                    </a:solidFill>
                  </a:tcPr>
                </a:tc>
                <a:extLst>
                  <a:ext uri="{0D108BD9-81ED-4DB2-BD59-A6C34878D82A}">
                    <a16:rowId xmlns:a16="http://schemas.microsoft.com/office/drawing/2014/main" val="3569990990"/>
                  </a:ext>
                </a:extLst>
              </a:tr>
              <a:tr h="0">
                <a:tc>
                  <a:txBody>
                    <a:bodyPr/>
                    <a:lstStyle/>
                    <a:p>
                      <a:pPr algn="l" fontAlgn="base"/>
                      <a:r>
                        <a:rPr lang="en-IN">
                          <a:solidFill>
                            <a:srgbClr val="343434"/>
                          </a:solidFill>
                          <a:effectLst/>
                        </a:rPr>
                        <a:t>GND</a:t>
                      </a:r>
                    </a:p>
                  </a:txBody>
                  <a:tcPr marL="76200" marR="76200" marT="76200" marB="76200" anchor="ctr">
                    <a:lnL>
                      <a:noFill/>
                    </a:lnL>
                    <a:lnR>
                      <a:noFill/>
                    </a:lnR>
                    <a:lnT>
                      <a:noFill/>
                    </a:lnT>
                    <a:lnB>
                      <a:noFill/>
                    </a:lnB>
                    <a:solidFill>
                      <a:srgbClr val="E6E6E6"/>
                    </a:solidFill>
                  </a:tcPr>
                </a:tc>
                <a:tc>
                  <a:txBody>
                    <a:bodyPr/>
                    <a:lstStyle/>
                    <a:p>
                      <a:pPr algn="l" fontAlgn="base"/>
                      <a:r>
                        <a:rPr lang="en-IN">
                          <a:solidFill>
                            <a:srgbClr val="343434"/>
                          </a:solidFill>
                          <a:effectLst/>
                        </a:rPr>
                        <a:t>GND</a:t>
                      </a:r>
                    </a:p>
                  </a:txBody>
                  <a:tcPr marL="76200" marR="76200" marT="76200" marB="76200" anchor="ctr">
                    <a:lnL>
                      <a:noFill/>
                    </a:lnL>
                    <a:lnR>
                      <a:noFill/>
                    </a:lnR>
                    <a:lnT>
                      <a:noFill/>
                    </a:lnT>
                    <a:lnB>
                      <a:noFill/>
                    </a:lnB>
                    <a:solidFill>
                      <a:srgbClr val="E6E6E6"/>
                    </a:solidFill>
                  </a:tcPr>
                </a:tc>
                <a:extLst>
                  <a:ext uri="{0D108BD9-81ED-4DB2-BD59-A6C34878D82A}">
                    <a16:rowId xmlns:a16="http://schemas.microsoft.com/office/drawing/2014/main" val="1172315525"/>
                  </a:ext>
                </a:extLst>
              </a:tr>
              <a:tr h="0">
                <a:tc>
                  <a:txBody>
                    <a:bodyPr/>
                    <a:lstStyle/>
                    <a:p>
                      <a:pPr algn="l" fontAlgn="base"/>
                      <a:r>
                        <a:rPr lang="en-IN">
                          <a:solidFill>
                            <a:srgbClr val="343434"/>
                          </a:solidFill>
                          <a:effectLst/>
                        </a:rPr>
                        <a:t>SIM_TXD</a:t>
                      </a:r>
                    </a:p>
                  </a:txBody>
                  <a:tcPr marL="76200" marR="76200" marT="76200" marB="76200" anchor="ctr">
                    <a:lnL>
                      <a:noFill/>
                    </a:lnL>
                    <a:lnR>
                      <a:noFill/>
                    </a:lnR>
                    <a:lnT>
                      <a:noFill/>
                    </a:lnT>
                    <a:lnB>
                      <a:noFill/>
                    </a:lnB>
                    <a:solidFill>
                      <a:srgbClr val="F8F8F8"/>
                    </a:solidFill>
                  </a:tcPr>
                </a:tc>
                <a:tc>
                  <a:txBody>
                    <a:bodyPr/>
                    <a:lstStyle/>
                    <a:p>
                      <a:pPr algn="l" fontAlgn="base"/>
                      <a:r>
                        <a:rPr lang="en-IN">
                          <a:solidFill>
                            <a:srgbClr val="343434"/>
                          </a:solidFill>
                          <a:effectLst/>
                        </a:rPr>
                        <a:t>D8</a:t>
                      </a:r>
                    </a:p>
                  </a:txBody>
                  <a:tcPr marL="76200" marR="76200" marT="76200" marB="76200" anchor="ctr">
                    <a:lnL>
                      <a:noFill/>
                    </a:lnL>
                    <a:lnR>
                      <a:noFill/>
                    </a:lnR>
                    <a:lnT>
                      <a:noFill/>
                    </a:lnT>
                    <a:lnB>
                      <a:noFill/>
                    </a:lnB>
                    <a:solidFill>
                      <a:srgbClr val="F8F8F8"/>
                    </a:solidFill>
                  </a:tcPr>
                </a:tc>
                <a:extLst>
                  <a:ext uri="{0D108BD9-81ED-4DB2-BD59-A6C34878D82A}">
                    <a16:rowId xmlns:a16="http://schemas.microsoft.com/office/drawing/2014/main" val="4118262785"/>
                  </a:ext>
                </a:extLst>
              </a:tr>
              <a:tr h="0">
                <a:tc>
                  <a:txBody>
                    <a:bodyPr/>
                    <a:lstStyle/>
                    <a:p>
                      <a:pPr algn="l" fontAlgn="base"/>
                      <a:r>
                        <a:rPr lang="en-IN">
                          <a:solidFill>
                            <a:srgbClr val="343434"/>
                          </a:solidFill>
                          <a:effectLst/>
                        </a:rPr>
                        <a:t>SIM_RXD</a:t>
                      </a:r>
                    </a:p>
                  </a:txBody>
                  <a:tcPr marL="76200" marR="76200" marT="76200" marB="76200" anchor="ctr">
                    <a:lnL>
                      <a:noFill/>
                    </a:lnL>
                    <a:lnR>
                      <a:noFill/>
                    </a:lnR>
                    <a:lnT>
                      <a:noFill/>
                    </a:lnT>
                    <a:lnB>
                      <a:noFill/>
                    </a:lnB>
                    <a:solidFill>
                      <a:srgbClr val="E6E6E6"/>
                    </a:solidFill>
                  </a:tcPr>
                </a:tc>
                <a:tc>
                  <a:txBody>
                    <a:bodyPr/>
                    <a:lstStyle/>
                    <a:p>
                      <a:pPr algn="l" fontAlgn="base"/>
                      <a:r>
                        <a:rPr lang="en-IN" dirty="0">
                          <a:solidFill>
                            <a:srgbClr val="343434"/>
                          </a:solidFill>
                          <a:effectLst/>
                        </a:rPr>
                        <a:t>D7</a:t>
                      </a:r>
                    </a:p>
                  </a:txBody>
                  <a:tcPr marL="76200" marR="76200" marT="76200" marB="76200" anchor="ctr">
                    <a:lnL>
                      <a:noFill/>
                    </a:lnL>
                    <a:lnR>
                      <a:noFill/>
                    </a:lnR>
                    <a:lnT>
                      <a:noFill/>
                    </a:lnT>
                    <a:lnB>
                      <a:noFill/>
                    </a:lnB>
                    <a:solidFill>
                      <a:srgbClr val="E6E6E6"/>
                    </a:solidFill>
                  </a:tcPr>
                </a:tc>
                <a:extLst>
                  <a:ext uri="{0D108BD9-81ED-4DB2-BD59-A6C34878D82A}">
                    <a16:rowId xmlns:a16="http://schemas.microsoft.com/office/drawing/2014/main" val="1672492373"/>
                  </a:ext>
                </a:extLst>
              </a:tr>
            </a:tbl>
          </a:graphicData>
        </a:graphic>
      </p:graphicFrame>
      <p:sp>
        <p:nvSpPr>
          <p:cNvPr id="9" name="TextBox 8">
            <a:extLst>
              <a:ext uri="{FF2B5EF4-FFF2-40B4-BE49-F238E27FC236}">
                <a16:creationId xmlns:a16="http://schemas.microsoft.com/office/drawing/2014/main" id="{374DD814-0F62-1587-86B1-0CDEB01A42A8}"/>
              </a:ext>
            </a:extLst>
          </p:cNvPr>
          <p:cNvSpPr txBox="1"/>
          <p:nvPr/>
        </p:nvSpPr>
        <p:spPr>
          <a:xfrm>
            <a:off x="1260551" y="4444181"/>
            <a:ext cx="9210804" cy="646331"/>
          </a:xfrm>
          <a:prstGeom prst="rect">
            <a:avLst/>
          </a:prstGeom>
          <a:noFill/>
        </p:spPr>
        <p:txBody>
          <a:bodyPr wrap="square" rtlCol="0">
            <a:spAutoFit/>
          </a:bodyPr>
          <a:lstStyle/>
          <a:p>
            <a:r>
              <a:rPr lang="en-IN" dirty="0"/>
              <a:t>The interface between Arduino UNO and SIM800 is serial</a:t>
            </a:r>
          </a:p>
          <a:p>
            <a:r>
              <a:rPr lang="en-IN" dirty="0"/>
              <a:t>The two signals in a serial interface - TX, RX</a:t>
            </a:r>
          </a:p>
        </p:txBody>
      </p:sp>
    </p:spTree>
    <p:extLst>
      <p:ext uri="{BB962C8B-B14F-4D97-AF65-F5344CB8AC3E}">
        <p14:creationId xmlns:p14="http://schemas.microsoft.com/office/powerpoint/2010/main" val="13749157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4D2DD-BFAB-0989-217C-2E9A1495BF99}"/>
              </a:ext>
            </a:extLst>
          </p:cNvPr>
          <p:cNvSpPr>
            <a:spLocks noGrp="1"/>
          </p:cNvSpPr>
          <p:nvPr>
            <p:ph type="title"/>
          </p:nvPr>
        </p:nvSpPr>
        <p:spPr/>
        <p:txBody>
          <a:bodyPr/>
          <a:lstStyle/>
          <a:p>
            <a:r>
              <a:rPr lang="en-IN" dirty="0"/>
              <a:t>AT commands</a:t>
            </a:r>
          </a:p>
        </p:txBody>
      </p:sp>
      <p:sp>
        <p:nvSpPr>
          <p:cNvPr id="3" name="Content Placeholder 2">
            <a:extLst>
              <a:ext uri="{FF2B5EF4-FFF2-40B4-BE49-F238E27FC236}">
                <a16:creationId xmlns:a16="http://schemas.microsoft.com/office/drawing/2014/main" id="{8E135F66-C329-85E5-B1D1-815C9AF50504}"/>
              </a:ext>
            </a:extLst>
          </p:cNvPr>
          <p:cNvSpPr>
            <a:spLocks noGrp="1"/>
          </p:cNvSpPr>
          <p:nvPr>
            <p:ph idx="1"/>
          </p:nvPr>
        </p:nvSpPr>
        <p:spPr>
          <a:xfrm>
            <a:off x="1097280" y="1845734"/>
            <a:ext cx="1990049" cy="4023360"/>
          </a:xfrm>
        </p:spPr>
        <p:txBody>
          <a:bodyPr/>
          <a:lstStyle/>
          <a:p>
            <a:r>
              <a:rPr lang="en-US" sz="1400" b="0" i="0" dirty="0">
                <a:solidFill>
                  <a:srgbClr val="343434"/>
                </a:solidFill>
                <a:effectLst/>
                <a:latin typeface="Open Sans" panose="020B0606030504020204" pitchFamily="34" charset="0"/>
              </a:rPr>
              <a:t>AT commands are short command keys used to execute the desired functions on the SIM800. We send these codes through the Arduino and it will relay the commands to the SIM800 for execution</a:t>
            </a:r>
            <a:r>
              <a:rPr lang="en-US" b="0" i="0" dirty="0">
                <a:solidFill>
                  <a:srgbClr val="343434"/>
                </a:solidFill>
                <a:effectLst/>
                <a:latin typeface="Open Sans" panose="020B0606030504020204" pitchFamily="34" charset="0"/>
              </a:rPr>
              <a:t>.</a:t>
            </a:r>
            <a:endParaRPr lang="en-IN" dirty="0"/>
          </a:p>
        </p:txBody>
      </p:sp>
      <p:graphicFrame>
        <p:nvGraphicFramePr>
          <p:cNvPr id="4" name="Table 3">
            <a:extLst>
              <a:ext uri="{FF2B5EF4-FFF2-40B4-BE49-F238E27FC236}">
                <a16:creationId xmlns:a16="http://schemas.microsoft.com/office/drawing/2014/main" id="{F07ABF16-0775-9E54-A333-DB4EC340ADF4}"/>
              </a:ext>
            </a:extLst>
          </p:cNvPr>
          <p:cNvGraphicFramePr>
            <a:graphicFrameLocks noGrp="1"/>
          </p:cNvGraphicFramePr>
          <p:nvPr>
            <p:extLst>
              <p:ext uri="{D42A27DB-BD31-4B8C-83A1-F6EECF244321}">
                <p14:modId xmlns:p14="http://schemas.microsoft.com/office/powerpoint/2010/main" val="1787110077"/>
              </p:ext>
            </p:extLst>
          </p:nvPr>
        </p:nvGraphicFramePr>
        <p:xfrm>
          <a:off x="5073445" y="766917"/>
          <a:ext cx="4750611" cy="5102176"/>
        </p:xfrm>
        <a:graphic>
          <a:graphicData uri="http://schemas.openxmlformats.org/drawingml/2006/table">
            <a:tbl>
              <a:tblPr/>
              <a:tblGrid>
                <a:gridCol w="2348003">
                  <a:extLst>
                    <a:ext uri="{9D8B030D-6E8A-4147-A177-3AD203B41FA5}">
                      <a16:colId xmlns:a16="http://schemas.microsoft.com/office/drawing/2014/main" val="3225511207"/>
                    </a:ext>
                  </a:extLst>
                </a:gridCol>
                <a:gridCol w="2402608">
                  <a:extLst>
                    <a:ext uri="{9D8B030D-6E8A-4147-A177-3AD203B41FA5}">
                      <a16:colId xmlns:a16="http://schemas.microsoft.com/office/drawing/2014/main" val="1863025299"/>
                    </a:ext>
                  </a:extLst>
                </a:gridCol>
              </a:tblGrid>
              <a:tr h="517613">
                <a:tc>
                  <a:txBody>
                    <a:bodyPr/>
                    <a:lstStyle/>
                    <a:p>
                      <a:pPr algn="ctr"/>
                      <a:r>
                        <a:rPr lang="en-IN" sz="1700" b="1" dirty="0">
                          <a:solidFill>
                            <a:srgbClr val="FFFFFF"/>
                          </a:solidFill>
                          <a:effectLst/>
                        </a:rPr>
                        <a:t>Command</a:t>
                      </a:r>
                      <a:endParaRPr lang="en-IN" sz="1700" dirty="0">
                        <a:solidFill>
                          <a:srgbClr val="FFFFFF"/>
                        </a:solidFill>
                        <a:effectLst/>
                      </a:endParaRPr>
                    </a:p>
                  </a:txBody>
                  <a:tcPr marL="36438" marR="36438" marT="72875" marB="72875" anchor="ctr">
                    <a:lnL w="7620" cap="flat" cmpd="sng" algn="ctr">
                      <a:solidFill>
                        <a:srgbClr val="414143"/>
                      </a:solidFill>
                      <a:prstDash val="solid"/>
                      <a:round/>
                      <a:headEnd type="none" w="med" len="med"/>
                      <a:tailEnd type="none" w="med" len="med"/>
                    </a:lnL>
                    <a:lnR w="7620" cap="flat" cmpd="sng" algn="ctr">
                      <a:solidFill>
                        <a:srgbClr val="414143"/>
                      </a:solidFill>
                      <a:prstDash val="solid"/>
                      <a:round/>
                      <a:headEnd type="none" w="med" len="med"/>
                      <a:tailEnd type="none" w="med" len="med"/>
                    </a:lnR>
                    <a:lnT w="7620" cap="flat" cmpd="sng" algn="ctr">
                      <a:solidFill>
                        <a:srgbClr val="414143"/>
                      </a:solidFill>
                      <a:prstDash val="solid"/>
                      <a:round/>
                      <a:headEnd type="none" w="med" len="med"/>
                      <a:tailEnd type="none" w="med" len="med"/>
                    </a:lnT>
                    <a:lnB w="7620" cap="flat" cmpd="sng" algn="ctr">
                      <a:solidFill>
                        <a:srgbClr val="414143"/>
                      </a:solidFill>
                      <a:prstDash val="solid"/>
                      <a:round/>
                      <a:headEnd type="none" w="med" len="med"/>
                      <a:tailEnd type="none" w="med" len="med"/>
                    </a:lnB>
                    <a:solidFill>
                      <a:srgbClr val="414143"/>
                    </a:solidFill>
                  </a:tcPr>
                </a:tc>
                <a:tc>
                  <a:txBody>
                    <a:bodyPr/>
                    <a:lstStyle/>
                    <a:p>
                      <a:pPr algn="ctr"/>
                      <a:r>
                        <a:rPr lang="en-IN" sz="1700" b="1">
                          <a:solidFill>
                            <a:srgbClr val="FFFFFF"/>
                          </a:solidFill>
                          <a:effectLst/>
                        </a:rPr>
                        <a:t>Description</a:t>
                      </a:r>
                      <a:endParaRPr lang="en-IN" sz="1700">
                        <a:solidFill>
                          <a:srgbClr val="FFFFFF"/>
                        </a:solidFill>
                        <a:effectLst/>
                      </a:endParaRPr>
                    </a:p>
                  </a:txBody>
                  <a:tcPr marL="36438" marR="36438" marT="72875" marB="72875" anchor="ctr">
                    <a:lnL w="7620" cap="flat" cmpd="sng" algn="ctr">
                      <a:solidFill>
                        <a:srgbClr val="414143"/>
                      </a:solidFill>
                      <a:prstDash val="solid"/>
                      <a:round/>
                      <a:headEnd type="none" w="med" len="med"/>
                      <a:tailEnd type="none" w="med" len="med"/>
                    </a:lnL>
                    <a:lnR w="7620" cap="flat" cmpd="sng" algn="ctr">
                      <a:solidFill>
                        <a:srgbClr val="414143"/>
                      </a:solidFill>
                      <a:prstDash val="solid"/>
                      <a:round/>
                      <a:headEnd type="none" w="med" len="med"/>
                      <a:tailEnd type="none" w="med" len="med"/>
                    </a:lnR>
                    <a:lnT w="7620" cap="flat" cmpd="sng" algn="ctr">
                      <a:solidFill>
                        <a:srgbClr val="414143"/>
                      </a:solidFill>
                      <a:prstDash val="solid"/>
                      <a:round/>
                      <a:headEnd type="none" w="med" len="med"/>
                      <a:tailEnd type="none" w="med" len="med"/>
                    </a:lnT>
                    <a:lnB w="7620" cap="flat" cmpd="sng" algn="ctr">
                      <a:solidFill>
                        <a:srgbClr val="414143"/>
                      </a:solidFill>
                      <a:prstDash val="solid"/>
                      <a:round/>
                      <a:headEnd type="none" w="med" len="med"/>
                      <a:tailEnd type="none" w="med" len="med"/>
                    </a:lnB>
                    <a:solidFill>
                      <a:srgbClr val="414143"/>
                    </a:solidFill>
                  </a:tcPr>
                </a:tc>
                <a:extLst>
                  <a:ext uri="{0D108BD9-81ED-4DB2-BD59-A6C34878D82A}">
                    <a16:rowId xmlns:a16="http://schemas.microsoft.com/office/drawing/2014/main" val="1089090973"/>
                  </a:ext>
                </a:extLst>
              </a:tr>
              <a:tr h="517613">
                <a:tc>
                  <a:txBody>
                    <a:bodyPr/>
                    <a:lstStyle/>
                    <a:p>
                      <a:pPr algn="ctr"/>
                      <a:r>
                        <a:rPr lang="en-IN" sz="1700" dirty="0">
                          <a:solidFill>
                            <a:srgbClr val="414143"/>
                          </a:solidFill>
                          <a:effectLst/>
                        </a:rPr>
                        <a:t>AT</a:t>
                      </a:r>
                    </a:p>
                  </a:txBody>
                  <a:tcPr marL="36438" marR="36438" marT="72875" marB="72875" anchor="ctr">
                    <a:lnL w="7620" cap="flat" cmpd="sng" algn="ctr">
                      <a:solidFill>
                        <a:srgbClr val="414143"/>
                      </a:solidFill>
                      <a:prstDash val="solid"/>
                      <a:round/>
                      <a:headEnd type="none" w="med" len="med"/>
                      <a:tailEnd type="none" w="med" len="med"/>
                    </a:lnL>
                    <a:lnR w="7620" cap="flat" cmpd="sng" algn="ctr">
                      <a:solidFill>
                        <a:srgbClr val="414143"/>
                      </a:solidFill>
                      <a:prstDash val="solid"/>
                      <a:round/>
                      <a:headEnd type="none" w="med" len="med"/>
                      <a:tailEnd type="none" w="med" len="med"/>
                    </a:lnR>
                    <a:lnT w="7620" cap="flat" cmpd="sng" algn="ctr">
                      <a:solidFill>
                        <a:srgbClr val="414143"/>
                      </a:solidFill>
                      <a:prstDash val="solid"/>
                      <a:round/>
                      <a:headEnd type="none" w="med" len="med"/>
                      <a:tailEnd type="none" w="med" len="med"/>
                    </a:lnT>
                    <a:lnB w="7620" cap="flat" cmpd="sng" algn="ctr">
                      <a:solidFill>
                        <a:srgbClr val="414143"/>
                      </a:solidFill>
                      <a:prstDash val="solid"/>
                      <a:round/>
                      <a:headEnd type="none" w="med" len="med"/>
                      <a:tailEnd type="none" w="med" len="med"/>
                    </a:lnB>
                    <a:solidFill>
                      <a:srgbClr val="FFFFFF"/>
                    </a:solidFill>
                  </a:tcPr>
                </a:tc>
                <a:tc>
                  <a:txBody>
                    <a:bodyPr/>
                    <a:lstStyle/>
                    <a:p>
                      <a:pPr algn="ctr"/>
                      <a:r>
                        <a:rPr lang="en-IN" sz="1700">
                          <a:solidFill>
                            <a:srgbClr val="414143"/>
                          </a:solidFill>
                          <a:effectLst/>
                        </a:rPr>
                        <a:t>Synchronize baud rate</a:t>
                      </a:r>
                    </a:p>
                  </a:txBody>
                  <a:tcPr marL="36438" marR="36438" marT="72875" marB="72875" anchor="ctr">
                    <a:lnL w="7620" cap="flat" cmpd="sng" algn="ctr">
                      <a:solidFill>
                        <a:srgbClr val="414143"/>
                      </a:solidFill>
                      <a:prstDash val="solid"/>
                      <a:round/>
                      <a:headEnd type="none" w="med" len="med"/>
                      <a:tailEnd type="none" w="med" len="med"/>
                    </a:lnL>
                    <a:lnR w="7620" cap="flat" cmpd="sng" algn="ctr">
                      <a:solidFill>
                        <a:srgbClr val="414143"/>
                      </a:solidFill>
                      <a:prstDash val="solid"/>
                      <a:round/>
                      <a:headEnd type="none" w="med" len="med"/>
                      <a:tailEnd type="none" w="med" len="med"/>
                    </a:lnR>
                    <a:lnT w="7620" cap="flat" cmpd="sng" algn="ctr">
                      <a:solidFill>
                        <a:srgbClr val="414143"/>
                      </a:solidFill>
                      <a:prstDash val="solid"/>
                      <a:round/>
                      <a:headEnd type="none" w="med" len="med"/>
                      <a:tailEnd type="none" w="med" len="med"/>
                    </a:lnT>
                    <a:lnB w="7620" cap="flat" cmpd="sng" algn="ctr">
                      <a:solidFill>
                        <a:srgbClr val="414143"/>
                      </a:solidFill>
                      <a:prstDash val="solid"/>
                      <a:round/>
                      <a:headEnd type="none" w="med" len="med"/>
                      <a:tailEnd type="none" w="med" len="med"/>
                    </a:lnB>
                    <a:solidFill>
                      <a:srgbClr val="FFFFFF"/>
                    </a:solidFill>
                  </a:tcPr>
                </a:tc>
                <a:extLst>
                  <a:ext uri="{0D108BD9-81ED-4DB2-BD59-A6C34878D82A}">
                    <a16:rowId xmlns:a16="http://schemas.microsoft.com/office/drawing/2014/main" val="2844973086"/>
                  </a:ext>
                </a:extLst>
              </a:tr>
              <a:tr h="850362">
                <a:tc>
                  <a:txBody>
                    <a:bodyPr/>
                    <a:lstStyle/>
                    <a:p>
                      <a:pPr algn="ctr"/>
                      <a:r>
                        <a:rPr lang="en-IN" sz="1700">
                          <a:solidFill>
                            <a:srgbClr val="414143"/>
                          </a:solidFill>
                          <a:effectLst/>
                        </a:rPr>
                        <a:t>AT+IPR=9600</a:t>
                      </a:r>
                    </a:p>
                  </a:txBody>
                  <a:tcPr marL="36438" marR="36438" marT="72875" marB="72875" anchor="ctr">
                    <a:lnL w="7620" cap="flat" cmpd="sng" algn="ctr">
                      <a:solidFill>
                        <a:srgbClr val="414143"/>
                      </a:solidFill>
                      <a:prstDash val="solid"/>
                      <a:round/>
                      <a:headEnd type="none" w="med" len="med"/>
                      <a:tailEnd type="none" w="med" len="med"/>
                    </a:lnL>
                    <a:lnR w="7620" cap="flat" cmpd="sng" algn="ctr">
                      <a:solidFill>
                        <a:srgbClr val="414143"/>
                      </a:solidFill>
                      <a:prstDash val="solid"/>
                      <a:round/>
                      <a:headEnd type="none" w="med" len="med"/>
                      <a:tailEnd type="none" w="med" len="med"/>
                    </a:lnR>
                    <a:lnT w="7620" cap="flat" cmpd="sng" algn="ctr">
                      <a:solidFill>
                        <a:srgbClr val="414143"/>
                      </a:solidFill>
                      <a:prstDash val="solid"/>
                      <a:round/>
                      <a:headEnd type="none" w="med" len="med"/>
                      <a:tailEnd type="none" w="med" len="med"/>
                    </a:lnT>
                    <a:lnB w="7620" cap="flat" cmpd="sng" algn="ctr">
                      <a:solidFill>
                        <a:srgbClr val="414143"/>
                      </a:solidFill>
                      <a:prstDash val="solid"/>
                      <a:round/>
                      <a:headEnd type="none" w="med" len="med"/>
                      <a:tailEnd type="none" w="med" len="med"/>
                    </a:lnB>
                    <a:solidFill>
                      <a:srgbClr val="FFFFFF"/>
                    </a:solidFill>
                  </a:tcPr>
                </a:tc>
                <a:tc>
                  <a:txBody>
                    <a:bodyPr/>
                    <a:lstStyle/>
                    <a:p>
                      <a:pPr algn="ctr"/>
                      <a:r>
                        <a:rPr lang="en-US" sz="1700">
                          <a:solidFill>
                            <a:srgbClr val="414143"/>
                          </a:solidFill>
                          <a:effectLst/>
                        </a:rPr>
                        <a:t>Set baud rate at 9,600 bps</a:t>
                      </a:r>
                    </a:p>
                  </a:txBody>
                  <a:tcPr marL="36438" marR="36438" marT="72875" marB="72875" anchor="ctr">
                    <a:lnL w="7620" cap="flat" cmpd="sng" algn="ctr">
                      <a:solidFill>
                        <a:srgbClr val="414143"/>
                      </a:solidFill>
                      <a:prstDash val="solid"/>
                      <a:round/>
                      <a:headEnd type="none" w="med" len="med"/>
                      <a:tailEnd type="none" w="med" len="med"/>
                    </a:lnL>
                    <a:lnR w="7620" cap="flat" cmpd="sng" algn="ctr">
                      <a:solidFill>
                        <a:srgbClr val="414143"/>
                      </a:solidFill>
                      <a:prstDash val="solid"/>
                      <a:round/>
                      <a:headEnd type="none" w="med" len="med"/>
                      <a:tailEnd type="none" w="med" len="med"/>
                    </a:lnR>
                    <a:lnT w="7620" cap="flat" cmpd="sng" algn="ctr">
                      <a:solidFill>
                        <a:srgbClr val="414143"/>
                      </a:solidFill>
                      <a:prstDash val="solid"/>
                      <a:round/>
                      <a:headEnd type="none" w="med" len="med"/>
                      <a:tailEnd type="none" w="med" len="med"/>
                    </a:lnT>
                    <a:lnB w="7620" cap="flat" cmpd="sng" algn="ctr">
                      <a:solidFill>
                        <a:srgbClr val="414143"/>
                      </a:solidFill>
                      <a:prstDash val="solid"/>
                      <a:round/>
                      <a:headEnd type="none" w="med" len="med"/>
                      <a:tailEnd type="none" w="med" len="med"/>
                    </a:lnB>
                    <a:solidFill>
                      <a:srgbClr val="FFFFFF"/>
                    </a:solidFill>
                  </a:tcPr>
                </a:tc>
                <a:extLst>
                  <a:ext uri="{0D108BD9-81ED-4DB2-BD59-A6C34878D82A}">
                    <a16:rowId xmlns:a16="http://schemas.microsoft.com/office/drawing/2014/main" val="2276472606"/>
                  </a:ext>
                </a:extLst>
              </a:tr>
              <a:tr h="1183113">
                <a:tc>
                  <a:txBody>
                    <a:bodyPr/>
                    <a:lstStyle/>
                    <a:p>
                      <a:pPr algn="ctr"/>
                      <a:r>
                        <a:rPr lang="en-IN" sz="1700">
                          <a:solidFill>
                            <a:srgbClr val="414143"/>
                          </a:solidFill>
                          <a:effectLst/>
                        </a:rPr>
                        <a:t>AT+CBC</a:t>
                      </a:r>
                    </a:p>
                  </a:txBody>
                  <a:tcPr marL="36438" marR="36438" marT="72875" marB="72875" anchor="ctr">
                    <a:lnL w="7620" cap="flat" cmpd="sng" algn="ctr">
                      <a:solidFill>
                        <a:srgbClr val="414143"/>
                      </a:solidFill>
                      <a:prstDash val="solid"/>
                      <a:round/>
                      <a:headEnd type="none" w="med" len="med"/>
                      <a:tailEnd type="none" w="med" len="med"/>
                    </a:lnL>
                    <a:lnR w="7620" cap="flat" cmpd="sng" algn="ctr">
                      <a:solidFill>
                        <a:srgbClr val="414143"/>
                      </a:solidFill>
                      <a:prstDash val="solid"/>
                      <a:round/>
                      <a:headEnd type="none" w="med" len="med"/>
                      <a:tailEnd type="none" w="med" len="med"/>
                    </a:lnR>
                    <a:lnT w="7620" cap="flat" cmpd="sng" algn="ctr">
                      <a:solidFill>
                        <a:srgbClr val="414143"/>
                      </a:solidFill>
                      <a:prstDash val="solid"/>
                      <a:round/>
                      <a:headEnd type="none" w="med" len="med"/>
                      <a:tailEnd type="none" w="med" len="med"/>
                    </a:lnT>
                    <a:lnB w="7620" cap="flat" cmpd="sng" algn="ctr">
                      <a:solidFill>
                        <a:srgbClr val="414143"/>
                      </a:solidFill>
                      <a:prstDash val="solid"/>
                      <a:round/>
                      <a:headEnd type="none" w="med" len="med"/>
                      <a:tailEnd type="none" w="med" len="med"/>
                    </a:lnB>
                    <a:solidFill>
                      <a:srgbClr val="FFFFFF"/>
                    </a:solidFill>
                  </a:tcPr>
                </a:tc>
                <a:tc>
                  <a:txBody>
                    <a:bodyPr/>
                    <a:lstStyle/>
                    <a:p>
                      <a:pPr algn="ctr"/>
                      <a:r>
                        <a:rPr lang="en-US" sz="1700">
                          <a:solidFill>
                            <a:srgbClr val="414143"/>
                          </a:solidFill>
                          <a:effectLst/>
                        </a:rPr>
                        <a:t>Inquire charging status and remaining battery capacity</a:t>
                      </a:r>
                    </a:p>
                  </a:txBody>
                  <a:tcPr marL="36438" marR="36438" marT="72875" marB="72875" anchor="ctr">
                    <a:lnL w="7620" cap="flat" cmpd="sng" algn="ctr">
                      <a:solidFill>
                        <a:srgbClr val="414143"/>
                      </a:solidFill>
                      <a:prstDash val="solid"/>
                      <a:round/>
                      <a:headEnd type="none" w="med" len="med"/>
                      <a:tailEnd type="none" w="med" len="med"/>
                    </a:lnL>
                    <a:lnR w="7620" cap="flat" cmpd="sng" algn="ctr">
                      <a:solidFill>
                        <a:srgbClr val="414143"/>
                      </a:solidFill>
                      <a:prstDash val="solid"/>
                      <a:round/>
                      <a:headEnd type="none" w="med" len="med"/>
                      <a:tailEnd type="none" w="med" len="med"/>
                    </a:lnR>
                    <a:lnT w="7620" cap="flat" cmpd="sng" algn="ctr">
                      <a:solidFill>
                        <a:srgbClr val="414143"/>
                      </a:solidFill>
                      <a:prstDash val="solid"/>
                      <a:round/>
                      <a:headEnd type="none" w="med" len="med"/>
                      <a:tailEnd type="none" w="med" len="med"/>
                    </a:lnT>
                    <a:lnB w="7620" cap="flat" cmpd="sng" algn="ctr">
                      <a:solidFill>
                        <a:srgbClr val="414143"/>
                      </a:solidFill>
                      <a:prstDash val="solid"/>
                      <a:round/>
                      <a:headEnd type="none" w="med" len="med"/>
                      <a:tailEnd type="none" w="med" len="med"/>
                    </a:lnB>
                    <a:solidFill>
                      <a:srgbClr val="FFFFFF"/>
                    </a:solidFill>
                  </a:tcPr>
                </a:tc>
                <a:extLst>
                  <a:ext uri="{0D108BD9-81ED-4DB2-BD59-A6C34878D82A}">
                    <a16:rowId xmlns:a16="http://schemas.microsoft.com/office/drawing/2014/main" val="4041818805"/>
                  </a:ext>
                </a:extLst>
              </a:tr>
              <a:tr h="850362">
                <a:tc>
                  <a:txBody>
                    <a:bodyPr/>
                    <a:lstStyle/>
                    <a:p>
                      <a:pPr algn="ctr"/>
                      <a:r>
                        <a:rPr lang="en-IN" sz="1700">
                          <a:solidFill>
                            <a:srgbClr val="414143"/>
                          </a:solidFill>
                          <a:effectLst/>
                        </a:rPr>
                        <a:t>AT+CSQ</a:t>
                      </a:r>
                    </a:p>
                  </a:txBody>
                  <a:tcPr marL="36438" marR="36438" marT="72875" marB="72875" anchor="ctr">
                    <a:lnL w="7620" cap="flat" cmpd="sng" algn="ctr">
                      <a:solidFill>
                        <a:srgbClr val="414143"/>
                      </a:solidFill>
                      <a:prstDash val="solid"/>
                      <a:round/>
                      <a:headEnd type="none" w="med" len="med"/>
                      <a:tailEnd type="none" w="med" len="med"/>
                    </a:lnL>
                    <a:lnR w="7620" cap="flat" cmpd="sng" algn="ctr">
                      <a:solidFill>
                        <a:srgbClr val="414143"/>
                      </a:solidFill>
                      <a:prstDash val="solid"/>
                      <a:round/>
                      <a:headEnd type="none" w="med" len="med"/>
                      <a:tailEnd type="none" w="med" len="med"/>
                    </a:lnR>
                    <a:lnT w="7620" cap="flat" cmpd="sng" algn="ctr">
                      <a:solidFill>
                        <a:srgbClr val="414143"/>
                      </a:solidFill>
                      <a:prstDash val="solid"/>
                      <a:round/>
                      <a:headEnd type="none" w="med" len="med"/>
                      <a:tailEnd type="none" w="med" len="med"/>
                    </a:lnT>
                    <a:lnB w="7620" cap="flat" cmpd="sng" algn="ctr">
                      <a:solidFill>
                        <a:srgbClr val="414143"/>
                      </a:solidFill>
                      <a:prstDash val="solid"/>
                      <a:round/>
                      <a:headEnd type="none" w="med" len="med"/>
                      <a:tailEnd type="none" w="med" len="med"/>
                    </a:lnB>
                    <a:solidFill>
                      <a:srgbClr val="FFFFFF"/>
                    </a:solidFill>
                  </a:tcPr>
                </a:tc>
                <a:tc>
                  <a:txBody>
                    <a:bodyPr/>
                    <a:lstStyle/>
                    <a:p>
                      <a:pPr algn="ctr"/>
                      <a:r>
                        <a:rPr lang="en-IN" sz="1700">
                          <a:solidFill>
                            <a:srgbClr val="414143"/>
                          </a:solidFill>
                          <a:effectLst/>
                        </a:rPr>
                        <a:t>Inquire GSM signal quality</a:t>
                      </a:r>
                    </a:p>
                  </a:txBody>
                  <a:tcPr marL="36438" marR="36438" marT="72875" marB="72875" anchor="ctr">
                    <a:lnL w="7620" cap="flat" cmpd="sng" algn="ctr">
                      <a:solidFill>
                        <a:srgbClr val="414143"/>
                      </a:solidFill>
                      <a:prstDash val="solid"/>
                      <a:round/>
                      <a:headEnd type="none" w="med" len="med"/>
                      <a:tailEnd type="none" w="med" len="med"/>
                    </a:lnL>
                    <a:lnR w="7620" cap="flat" cmpd="sng" algn="ctr">
                      <a:solidFill>
                        <a:srgbClr val="414143"/>
                      </a:solidFill>
                      <a:prstDash val="solid"/>
                      <a:round/>
                      <a:headEnd type="none" w="med" len="med"/>
                      <a:tailEnd type="none" w="med" len="med"/>
                    </a:lnR>
                    <a:lnT w="7620" cap="flat" cmpd="sng" algn="ctr">
                      <a:solidFill>
                        <a:srgbClr val="414143"/>
                      </a:solidFill>
                      <a:prstDash val="solid"/>
                      <a:round/>
                      <a:headEnd type="none" w="med" len="med"/>
                      <a:tailEnd type="none" w="med" len="med"/>
                    </a:lnT>
                    <a:lnB w="7620" cap="flat" cmpd="sng" algn="ctr">
                      <a:solidFill>
                        <a:srgbClr val="414143"/>
                      </a:solidFill>
                      <a:prstDash val="solid"/>
                      <a:round/>
                      <a:headEnd type="none" w="med" len="med"/>
                      <a:tailEnd type="none" w="med" len="med"/>
                    </a:lnB>
                    <a:solidFill>
                      <a:srgbClr val="FFFFFF"/>
                    </a:solidFill>
                  </a:tcPr>
                </a:tc>
                <a:extLst>
                  <a:ext uri="{0D108BD9-81ED-4DB2-BD59-A6C34878D82A}">
                    <a16:rowId xmlns:a16="http://schemas.microsoft.com/office/drawing/2014/main" val="1079501461"/>
                  </a:ext>
                </a:extLst>
              </a:tr>
              <a:tr h="1183113">
                <a:tc>
                  <a:txBody>
                    <a:bodyPr/>
                    <a:lstStyle/>
                    <a:p>
                      <a:pPr algn="ctr"/>
                      <a:r>
                        <a:rPr lang="en-IN" sz="1700">
                          <a:solidFill>
                            <a:srgbClr val="414143"/>
                          </a:solidFill>
                          <a:effectLst/>
                        </a:rPr>
                        <a:t>AT+GSV</a:t>
                      </a:r>
                    </a:p>
                  </a:txBody>
                  <a:tcPr marL="36438" marR="36438" marT="72875" marB="72875" anchor="ctr">
                    <a:lnL w="7620" cap="flat" cmpd="sng" algn="ctr">
                      <a:solidFill>
                        <a:srgbClr val="414143"/>
                      </a:solidFill>
                      <a:prstDash val="solid"/>
                      <a:round/>
                      <a:headEnd type="none" w="med" len="med"/>
                      <a:tailEnd type="none" w="med" len="med"/>
                    </a:lnL>
                    <a:lnR w="7620" cap="flat" cmpd="sng" algn="ctr">
                      <a:solidFill>
                        <a:srgbClr val="414143"/>
                      </a:solidFill>
                      <a:prstDash val="solid"/>
                      <a:round/>
                      <a:headEnd type="none" w="med" len="med"/>
                      <a:tailEnd type="none" w="med" len="med"/>
                    </a:lnR>
                    <a:lnT w="7620" cap="flat" cmpd="sng" algn="ctr">
                      <a:solidFill>
                        <a:srgbClr val="414143"/>
                      </a:solidFill>
                      <a:prstDash val="solid"/>
                      <a:round/>
                      <a:headEnd type="none" w="med" len="med"/>
                      <a:tailEnd type="none" w="med" len="med"/>
                    </a:lnT>
                    <a:lnB w="7620" cap="flat" cmpd="sng" algn="ctr">
                      <a:solidFill>
                        <a:srgbClr val="414143"/>
                      </a:solidFill>
                      <a:prstDash val="solid"/>
                      <a:round/>
                      <a:headEnd type="none" w="med" len="med"/>
                      <a:tailEnd type="none" w="med" len="med"/>
                    </a:lnB>
                    <a:solidFill>
                      <a:srgbClr val="FFFFFF"/>
                    </a:solidFill>
                  </a:tcPr>
                </a:tc>
                <a:tc>
                  <a:txBody>
                    <a:bodyPr/>
                    <a:lstStyle/>
                    <a:p>
                      <a:pPr algn="ctr"/>
                      <a:r>
                        <a:rPr lang="en-IN" sz="1700" dirty="0">
                          <a:solidFill>
                            <a:srgbClr val="414143"/>
                          </a:solidFill>
                          <a:effectLst/>
                        </a:rPr>
                        <a:t>Display product identification information</a:t>
                      </a:r>
                    </a:p>
                  </a:txBody>
                  <a:tcPr marL="36438" marR="36438" marT="72875" marB="72875" anchor="ctr">
                    <a:lnL w="7620" cap="flat" cmpd="sng" algn="ctr">
                      <a:solidFill>
                        <a:srgbClr val="414143"/>
                      </a:solidFill>
                      <a:prstDash val="solid"/>
                      <a:round/>
                      <a:headEnd type="none" w="med" len="med"/>
                      <a:tailEnd type="none" w="med" len="med"/>
                    </a:lnL>
                    <a:lnR w="7620" cap="flat" cmpd="sng" algn="ctr">
                      <a:solidFill>
                        <a:srgbClr val="414143"/>
                      </a:solidFill>
                      <a:prstDash val="solid"/>
                      <a:round/>
                      <a:headEnd type="none" w="med" len="med"/>
                      <a:tailEnd type="none" w="med" len="med"/>
                    </a:lnR>
                    <a:lnT w="7620" cap="flat" cmpd="sng" algn="ctr">
                      <a:solidFill>
                        <a:srgbClr val="414143"/>
                      </a:solidFill>
                      <a:prstDash val="solid"/>
                      <a:round/>
                      <a:headEnd type="none" w="med" len="med"/>
                      <a:tailEnd type="none" w="med" len="med"/>
                    </a:lnT>
                    <a:lnB w="7620" cap="flat" cmpd="sng" algn="ctr">
                      <a:solidFill>
                        <a:srgbClr val="414143"/>
                      </a:solidFill>
                      <a:prstDash val="solid"/>
                      <a:round/>
                      <a:headEnd type="none" w="med" len="med"/>
                      <a:tailEnd type="none" w="med" len="med"/>
                    </a:lnB>
                    <a:solidFill>
                      <a:srgbClr val="FFFFFF"/>
                    </a:solidFill>
                  </a:tcPr>
                </a:tc>
                <a:extLst>
                  <a:ext uri="{0D108BD9-81ED-4DB2-BD59-A6C34878D82A}">
                    <a16:rowId xmlns:a16="http://schemas.microsoft.com/office/drawing/2014/main" val="2811009129"/>
                  </a:ext>
                </a:extLst>
              </a:tr>
            </a:tbl>
          </a:graphicData>
        </a:graphic>
      </p:graphicFrame>
      <p:sp>
        <p:nvSpPr>
          <p:cNvPr id="5" name="Rectangle 1">
            <a:extLst>
              <a:ext uri="{FF2B5EF4-FFF2-40B4-BE49-F238E27FC236}">
                <a16:creationId xmlns:a16="http://schemas.microsoft.com/office/drawing/2014/main" id="{7C87FCFF-C3E6-E2F2-CECF-20A8D9E2F20D}"/>
              </a:ext>
            </a:extLst>
          </p:cNvPr>
          <p:cNvSpPr>
            <a:spLocks noChangeArrowheads="1"/>
          </p:cNvSpPr>
          <p:nvPr/>
        </p:nvSpPr>
        <p:spPr bwMode="auto">
          <a:xfrm>
            <a:off x="1787068" y="28352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36701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4A2E6-6743-AEE0-69DB-2810207B1F01}"/>
              </a:ext>
            </a:extLst>
          </p:cNvPr>
          <p:cNvSpPr>
            <a:spLocks noGrp="1"/>
          </p:cNvSpPr>
          <p:nvPr>
            <p:ph type="title"/>
          </p:nvPr>
        </p:nvSpPr>
        <p:spPr/>
        <p:txBody>
          <a:bodyPr/>
          <a:lstStyle/>
          <a:p>
            <a:r>
              <a:rPr lang="en-IN" dirty="0" err="1"/>
              <a:t>Thingspeak</a:t>
            </a:r>
            <a:endParaRPr lang="en-IN" dirty="0"/>
          </a:p>
        </p:txBody>
      </p:sp>
      <p:sp>
        <p:nvSpPr>
          <p:cNvPr id="3" name="Content Placeholder 2">
            <a:extLst>
              <a:ext uri="{FF2B5EF4-FFF2-40B4-BE49-F238E27FC236}">
                <a16:creationId xmlns:a16="http://schemas.microsoft.com/office/drawing/2014/main" id="{BC1626D3-7780-48B0-108C-D3ECB5C2D129}"/>
              </a:ext>
            </a:extLst>
          </p:cNvPr>
          <p:cNvSpPr>
            <a:spLocks noGrp="1"/>
          </p:cNvSpPr>
          <p:nvPr>
            <p:ph idx="1"/>
          </p:nvPr>
        </p:nvSpPr>
        <p:spPr>
          <a:xfrm>
            <a:off x="1097280" y="1845733"/>
            <a:ext cx="3042101" cy="3906137"/>
          </a:xfrm>
        </p:spPr>
        <p:txBody>
          <a:bodyPr>
            <a:normAutofit fontScale="92500" lnSpcReduction="10000"/>
          </a:bodyPr>
          <a:lstStyle/>
          <a:p>
            <a:pPr algn="l"/>
            <a:r>
              <a:rPr lang="en-US" b="1" i="0" dirty="0" err="1">
                <a:solidFill>
                  <a:srgbClr val="202020"/>
                </a:solidFill>
                <a:effectLst/>
                <a:latin typeface="Raleway" pitchFamily="2" charset="0"/>
              </a:rPr>
              <a:t>Thingspeak</a:t>
            </a:r>
            <a:r>
              <a:rPr lang="en-US" b="0" i="0" dirty="0">
                <a:solidFill>
                  <a:srgbClr val="202020"/>
                </a:solidFill>
                <a:effectLst/>
                <a:latin typeface="Raleway" pitchFamily="2" charset="0"/>
              </a:rPr>
              <a:t> is open source platform made for Internet of Things (IoT) device developers and learners where developers can send and log data to the server</a:t>
            </a:r>
          </a:p>
          <a:p>
            <a:pPr algn="l"/>
            <a:r>
              <a:rPr lang="en-US" b="0" i="0" dirty="0">
                <a:solidFill>
                  <a:srgbClr val="202020"/>
                </a:solidFill>
                <a:effectLst/>
                <a:latin typeface="Raleway" pitchFamily="2" charset="0"/>
              </a:rPr>
              <a:t>We can send up to 8 data simultaneously to the </a:t>
            </a:r>
            <a:r>
              <a:rPr lang="en-US" b="1" i="0" dirty="0" err="1">
                <a:solidFill>
                  <a:srgbClr val="202020"/>
                </a:solidFill>
                <a:effectLst/>
                <a:latin typeface="Raleway" pitchFamily="2" charset="0"/>
              </a:rPr>
              <a:t>Thingspeak</a:t>
            </a:r>
            <a:r>
              <a:rPr lang="en-US" b="0" i="0" dirty="0">
                <a:solidFill>
                  <a:srgbClr val="202020"/>
                </a:solidFill>
                <a:effectLst/>
                <a:latin typeface="Raleway" pitchFamily="2" charset="0"/>
              </a:rPr>
              <a:t> account; the data uploaded will be converted to graphical representation automatically</a:t>
            </a:r>
            <a:endParaRPr lang="en-IN" dirty="0"/>
          </a:p>
        </p:txBody>
      </p:sp>
      <p:pic>
        <p:nvPicPr>
          <p:cNvPr id="6146" name="Picture 2" descr="Sending data to Thingspeak">
            <a:extLst>
              <a:ext uri="{FF2B5EF4-FFF2-40B4-BE49-F238E27FC236}">
                <a16:creationId xmlns:a16="http://schemas.microsoft.com/office/drawing/2014/main" id="{8A330766-B8E2-60DF-F239-EC18774F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9959" y="2480648"/>
            <a:ext cx="7275869" cy="309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4324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01158-0CE7-A0F0-041B-33FD33D28BB0}"/>
              </a:ext>
            </a:extLst>
          </p:cNvPr>
          <p:cNvSpPr>
            <a:spLocks noGrp="1"/>
          </p:cNvSpPr>
          <p:nvPr>
            <p:ph type="title"/>
          </p:nvPr>
        </p:nvSpPr>
        <p:spPr/>
        <p:txBody>
          <a:bodyPr/>
          <a:lstStyle/>
          <a:p>
            <a:r>
              <a:rPr lang="en-IN" dirty="0"/>
              <a:t>API key in </a:t>
            </a:r>
            <a:r>
              <a:rPr lang="en-IN" dirty="0" err="1"/>
              <a:t>Thingspeak</a:t>
            </a:r>
            <a:endParaRPr lang="en-IN" dirty="0"/>
          </a:p>
        </p:txBody>
      </p:sp>
      <p:sp>
        <p:nvSpPr>
          <p:cNvPr id="5" name="TextBox 4">
            <a:extLst>
              <a:ext uri="{FF2B5EF4-FFF2-40B4-BE49-F238E27FC236}">
                <a16:creationId xmlns:a16="http://schemas.microsoft.com/office/drawing/2014/main" id="{C65E5BD2-A4DA-E0CF-936B-E2D7207BA2AB}"/>
              </a:ext>
            </a:extLst>
          </p:cNvPr>
          <p:cNvSpPr txBox="1"/>
          <p:nvPr/>
        </p:nvSpPr>
        <p:spPr>
          <a:xfrm>
            <a:off x="983226" y="1821620"/>
            <a:ext cx="9468464" cy="2585323"/>
          </a:xfrm>
          <a:prstGeom prst="rect">
            <a:avLst/>
          </a:prstGeom>
          <a:noFill/>
        </p:spPr>
        <p:txBody>
          <a:bodyPr wrap="square">
            <a:spAutoFit/>
          </a:bodyPr>
          <a:lstStyle/>
          <a:p>
            <a:pPr algn="l"/>
            <a:r>
              <a:rPr lang="en-US" b="0" i="0" dirty="0">
                <a:solidFill>
                  <a:srgbClr val="202020"/>
                </a:solidFill>
                <a:effectLst/>
                <a:latin typeface="Raleway" pitchFamily="2" charset="0"/>
              </a:rPr>
              <a:t>API stands for “Application programing Interface”, on </a:t>
            </a:r>
            <a:r>
              <a:rPr lang="en-US" b="1" dirty="0" err="1">
                <a:solidFill>
                  <a:srgbClr val="202020"/>
                </a:solidFill>
                <a:latin typeface="Raleway" pitchFamily="2" charset="0"/>
              </a:rPr>
              <a:t>T</a:t>
            </a:r>
            <a:r>
              <a:rPr lang="en-US" b="1" i="0" dirty="0" err="1">
                <a:solidFill>
                  <a:srgbClr val="202020"/>
                </a:solidFill>
                <a:effectLst/>
                <a:latin typeface="Raleway" pitchFamily="2" charset="0"/>
              </a:rPr>
              <a:t>hingspeak</a:t>
            </a:r>
            <a:r>
              <a:rPr lang="en-US" b="0" i="0" dirty="0">
                <a:solidFill>
                  <a:srgbClr val="202020"/>
                </a:solidFill>
                <a:effectLst/>
                <a:latin typeface="Raleway" pitchFamily="2" charset="0"/>
              </a:rPr>
              <a:t> it is a string of random character contains alphabets of lower and upper case, numbers and even special characters to identify your account and ensures that your sent data doesn’t end on someone else’s account and vice-versa.</a:t>
            </a:r>
          </a:p>
          <a:p>
            <a:pPr algn="l"/>
            <a:endParaRPr lang="en-US" b="0" i="0" dirty="0">
              <a:solidFill>
                <a:srgbClr val="202020"/>
              </a:solidFill>
              <a:effectLst/>
              <a:latin typeface="Raleway" pitchFamily="2" charset="0"/>
            </a:endParaRPr>
          </a:p>
          <a:p>
            <a:pPr algn="l"/>
            <a:r>
              <a:rPr lang="en-US" b="0" i="0" dirty="0">
                <a:solidFill>
                  <a:srgbClr val="202020"/>
                </a:solidFill>
                <a:effectLst/>
                <a:latin typeface="Raleway" pitchFamily="2" charset="0"/>
              </a:rPr>
              <a:t>There are two API keys generated while creating an account; one is called </a:t>
            </a:r>
            <a:r>
              <a:rPr lang="en-US" b="1" i="0" dirty="0">
                <a:solidFill>
                  <a:srgbClr val="202020"/>
                </a:solidFill>
                <a:effectLst/>
                <a:latin typeface="Raleway" pitchFamily="2" charset="0"/>
              </a:rPr>
              <a:t>read API key</a:t>
            </a:r>
            <a:r>
              <a:rPr lang="en-US" b="0" i="0" dirty="0">
                <a:solidFill>
                  <a:srgbClr val="202020"/>
                </a:solidFill>
                <a:effectLst/>
                <a:latin typeface="Raleway" pitchFamily="2" charset="0"/>
              </a:rPr>
              <a:t> and another is called </a:t>
            </a:r>
            <a:r>
              <a:rPr lang="en-US" b="1" i="0" dirty="0">
                <a:solidFill>
                  <a:srgbClr val="202020"/>
                </a:solidFill>
                <a:effectLst/>
                <a:latin typeface="Raleway" pitchFamily="2" charset="0"/>
              </a:rPr>
              <a:t>write API key</a:t>
            </a:r>
            <a:r>
              <a:rPr lang="en-US" b="0" i="0" dirty="0">
                <a:solidFill>
                  <a:srgbClr val="202020"/>
                </a:solidFill>
                <a:effectLst/>
                <a:latin typeface="Raleway" pitchFamily="2" charset="0"/>
              </a:rPr>
              <a:t>. We will be using only the write API key as we are going to write data to the </a:t>
            </a:r>
            <a:r>
              <a:rPr lang="en-US" b="1" dirty="0" err="1">
                <a:solidFill>
                  <a:srgbClr val="202020"/>
                </a:solidFill>
                <a:latin typeface="Raleway" pitchFamily="2" charset="0"/>
              </a:rPr>
              <a:t>T</a:t>
            </a:r>
            <a:r>
              <a:rPr lang="en-US" b="1" i="0" dirty="0" err="1">
                <a:solidFill>
                  <a:srgbClr val="202020"/>
                </a:solidFill>
                <a:effectLst/>
                <a:latin typeface="Raleway" pitchFamily="2" charset="0"/>
              </a:rPr>
              <a:t>hingspeak</a:t>
            </a:r>
            <a:r>
              <a:rPr lang="en-US" b="0" i="0" dirty="0">
                <a:solidFill>
                  <a:srgbClr val="202020"/>
                </a:solidFill>
                <a:effectLst/>
                <a:latin typeface="Raleway" pitchFamily="2" charset="0"/>
              </a:rPr>
              <a:t>.</a:t>
            </a:r>
          </a:p>
          <a:p>
            <a:pPr algn="l"/>
            <a:endParaRPr lang="en-US" b="0" i="0" dirty="0">
              <a:solidFill>
                <a:srgbClr val="202020"/>
              </a:solidFill>
              <a:effectLst/>
              <a:latin typeface="Raleway" pitchFamily="2" charset="0"/>
            </a:endParaRPr>
          </a:p>
        </p:txBody>
      </p:sp>
    </p:spTree>
    <p:extLst>
      <p:ext uri="{BB962C8B-B14F-4D97-AF65-F5344CB8AC3E}">
        <p14:creationId xmlns:p14="http://schemas.microsoft.com/office/powerpoint/2010/main" val="33086869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501E3-F65A-722B-18B0-7000A6404A9A}"/>
              </a:ext>
            </a:extLst>
          </p:cNvPr>
          <p:cNvSpPr>
            <a:spLocks noGrp="1"/>
          </p:cNvSpPr>
          <p:nvPr>
            <p:ph type="title"/>
          </p:nvPr>
        </p:nvSpPr>
        <p:spPr/>
        <p:txBody>
          <a:bodyPr/>
          <a:lstStyle/>
          <a:p>
            <a:r>
              <a:rPr lang="en-IN" dirty="0"/>
              <a:t>API keys</a:t>
            </a:r>
          </a:p>
        </p:txBody>
      </p:sp>
      <p:pic>
        <p:nvPicPr>
          <p:cNvPr id="9218" name="Picture 2">
            <a:extLst>
              <a:ext uri="{FF2B5EF4-FFF2-40B4-BE49-F238E27FC236}">
                <a16:creationId xmlns:a16="http://schemas.microsoft.com/office/drawing/2014/main" id="{2F639020-F6C7-1106-015D-B970E96CF5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562" y="424790"/>
            <a:ext cx="11094720" cy="5096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5154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A9429-EBE2-6FD9-5300-1C3A7BD01318}"/>
              </a:ext>
            </a:extLst>
          </p:cNvPr>
          <p:cNvSpPr>
            <a:spLocks noGrp="1"/>
          </p:cNvSpPr>
          <p:nvPr>
            <p:ph type="title"/>
          </p:nvPr>
        </p:nvSpPr>
        <p:spPr/>
        <p:txBody>
          <a:bodyPr/>
          <a:lstStyle/>
          <a:p>
            <a:r>
              <a:rPr lang="en-IN" dirty="0" err="1"/>
              <a:t>Thingspeak</a:t>
            </a:r>
            <a:r>
              <a:rPr lang="en-IN" dirty="0"/>
              <a:t> Channels</a:t>
            </a:r>
          </a:p>
        </p:txBody>
      </p:sp>
      <p:sp>
        <p:nvSpPr>
          <p:cNvPr id="3" name="Content Placeholder 2">
            <a:extLst>
              <a:ext uri="{FF2B5EF4-FFF2-40B4-BE49-F238E27FC236}">
                <a16:creationId xmlns:a16="http://schemas.microsoft.com/office/drawing/2014/main" id="{684C046A-03EE-94C3-F3D7-6154AC8AAEB7}"/>
              </a:ext>
            </a:extLst>
          </p:cNvPr>
          <p:cNvSpPr>
            <a:spLocks noGrp="1"/>
          </p:cNvSpPr>
          <p:nvPr>
            <p:ph idx="1"/>
          </p:nvPr>
        </p:nvSpPr>
        <p:spPr>
          <a:xfrm>
            <a:off x="920301" y="4480561"/>
            <a:ext cx="9983674" cy="1769432"/>
          </a:xfrm>
        </p:spPr>
        <p:txBody>
          <a:bodyPr>
            <a:normAutofit lnSpcReduction="10000"/>
          </a:bodyPr>
          <a:lstStyle/>
          <a:p>
            <a:r>
              <a:rPr lang="en-US" b="0" i="0" dirty="0">
                <a:solidFill>
                  <a:srgbClr val="333333"/>
                </a:solidFill>
                <a:effectLst/>
                <a:latin typeface="Oxygen" panose="02000503000000000000" pitchFamily="2" charset="0"/>
              </a:rPr>
              <a:t>Once you have signed up and signed into </a:t>
            </a:r>
            <a:r>
              <a:rPr lang="en-US" b="1" i="0" u="sng" dirty="0" err="1">
                <a:solidFill>
                  <a:schemeClr val="tx1"/>
                </a:solidFill>
                <a:effectLst/>
                <a:latin typeface="Oxygen" panose="02000503000000000000" pitchFamily="2" charset="0"/>
                <a:hlinkClick r:id="rId2">
                  <a:extLst>
                    <a:ext uri="{A12FA001-AC4F-418D-AE19-62706E023703}">
                      <ahyp:hlinkClr xmlns:ahyp="http://schemas.microsoft.com/office/drawing/2018/hyperlinkcolor" val="tx"/>
                    </a:ext>
                  </a:extLst>
                </a:hlinkClick>
              </a:rPr>
              <a:t>ThingSpeak</a:t>
            </a:r>
            <a:r>
              <a:rPr lang="en-US" b="1" i="0" dirty="0">
                <a:solidFill>
                  <a:srgbClr val="333333"/>
                </a:solidFill>
                <a:effectLst/>
                <a:latin typeface="Oxygen" panose="02000503000000000000" pitchFamily="2" charset="0"/>
              </a:rPr>
              <a:t>,</a:t>
            </a:r>
            <a:r>
              <a:rPr lang="en-US" b="0" i="0" dirty="0">
                <a:solidFill>
                  <a:srgbClr val="333333"/>
                </a:solidFill>
                <a:effectLst/>
                <a:latin typeface="Oxygen" panose="02000503000000000000" pitchFamily="2" charset="0"/>
              </a:rPr>
              <a:t> you start by creating a </a:t>
            </a:r>
            <a:r>
              <a:rPr lang="en-US" b="0" i="0" dirty="0" err="1">
                <a:solidFill>
                  <a:srgbClr val="333333"/>
                </a:solidFill>
                <a:effectLst/>
                <a:latin typeface="Oxygen" panose="02000503000000000000" pitchFamily="2" charset="0"/>
              </a:rPr>
              <a:t>ThingSpeak</a:t>
            </a:r>
            <a:r>
              <a:rPr lang="en-US" b="0" i="0" dirty="0">
                <a:solidFill>
                  <a:srgbClr val="333333"/>
                </a:solidFill>
                <a:effectLst/>
                <a:latin typeface="Oxygen" panose="02000503000000000000" pitchFamily="2" charset="0"/>
              </a:rPr>
              <a:t> </a:t>
            </a:r>
            <a:r>
              <a:rPr lang="en-US" b="1" i="0" dirty="0">
                <a:solidFill>
                  <a:srgbClr val="333333"/>
                </a:solidFill>
                <a:effectLst/>
                <a:latin typeface="Oxygen" panose="02000503000000000000" pitchFamily="2" charset="0"/>
              </a:rPr>
              <a:t>Channel. </a:t>
            </a:r>
          </a:p>
          <a:p>
            <a:endParaRPr lang="en-US" b="1" dirty="0">
              <a:solidFill>
                <a:srgbClr val="333333"/>
              </a:solidFill>
              <a:latin typeface="Oxygen" panose="02000503000000000000" pitchFamily="2" charset="0"/>
            </a:endParaRPr>
          </a:p>
          <a:p>
            <a:r>
              <a:rPr lang="en-US" b="0" i="0" dirty="0">
                <a:solidFill>
                  <a:srgbClr val="333333"/>
                </a:solidFill>
                <a:effectLst/>
                <a:latin typeface="Oxygen" panose="02000503000000000000" pitchFamily="2" charset="0"/>
              </a:rPr>
              <a:t>A channel is where you send your data to store. Each channel includes </a:t>
            </a:r>
            <a:r>
              <a:rPr lang="en-US" b="1" i="0" dirty="0">
                <a:solidFill>
                  <a:srgbClr val="333333"/>
                </a:solidFill>
                <a:effectLst/>
                <a:latin typeface="Oxygen" panose="02000503000000000000" pitchFamily="2" charset="0"/>
              </a:rPr>
              <a:t>8 fields </a:t>
            </a:r>
            <a:r>
              <a:rPr lang="en-US" b="0" i="0" dirty="0">
                <a:solidFill>
                  <a:srgbClr val="333333"/>
                </a:solidFill>
                <a:effectLst/>
                <a:latin typeface="Oxygen" panose="02000503000000000000" pitchFamily="2" charset="0"/>
              </a:rPr>
              <a:t>for any type of data</a:t>
            </a:r>
            <a:endParaRPr lang="en-IN" dirty="0"/>
          </a:p>
        </p:txBody>
      </p:sp>
      <p:pic>
        <p:nvPicPr>
          <p:cNvPr id="7172" name="Picture 4">
            <a:extLst>
              <a:ext uri="{FF2B5EF4-FFF2-40B4-BE49-F238E27FC236}">
                <a16:creationId xmlns:a16="http://schemas.microsoft.com/office/drawing/2014/main" id="{5BF50590-A29B-C87F-4AAD-4D2AE04DC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667" y="286603"/>
            <a:ext cx="9744308" cy="3220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4376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358C4-2EEE-31DD-9C2B-3E343D4ED25E}"/>
              </a:ext>
            </a:extLst>
          </p:cNvPr>
          <p:cNvSpPr>
            <a:spLocks noGrp="1"/>
          </p:cNvSpPr>
          <p:nvPr>
            <p:ph type="title"/>
          </p:nvPr>
        </p:nvSpPr>
        <p:spPr/>
        <p:txBody>
          <a:bodyPr/>
          <a:lstStyle/>
          <a:p>
            <a:r>
              <a:rPr lang="en-IN" dirty="0"/>
              <a:t>APN Access Point Name</a:t>
            </a:r>
          </a:p>
        </p:txBody>
      </p:sp>
      <p:sp>
        <p:nvSpPr>
          <p:cNvPr id="3" name="Content Placeholder 2">
            <a:extLst>
              <a:ext uri="{FF2B5EF4-FFF2-40B4-BE49-F238E27FC236}">
                <a16:creationId xmlns:a16="http://schemas.microsoft.com/office/drawing/2014/main" id="{173F825C-52DF-CEAB-AF41-244112CD2D64}"/>
              </a:ext>
            </a:extLst>
          </p:cNvPr>
          <p:cNvSpPr>
            <a:spLocks noGrp="1"/>
          </p:cNvSpPr>
          <p:nvPr>
            <p:ph idx="1"/>
          </p:nvPr>
        </p:nvSpPr>
        <p:spPr/>
        <p:txBody>
          <a:bodyPr/>
          <a:lstStyle/>
          <a:p>
            <a:r>
              <a:rPr lang="en-US" dirty="0"/>
              <a:t>APN stands for Access Point Name it is the gateway between carrier’s network and internet. GSM modem or any mobile device accessing internet must be configured with APN to present the wireless carrier. APN helps in getting the IP address and decides which security protocols should be used.</a:t>
            </a:r>
          </a:p>
          <a:p>
            <a:endParaRPr lang="en-US" dirty="0"/>
          </a:p>
          <a:p>
            <a:r>
              <a:rPr lang="en-US" dirty="0"/>
              <a:t>We should write the correct APN name for the mobile network / SIM that you have installed on the GSM modem in the program code, only then GSM modem can access the internet and send data to </a:t>
            </a:r>
            <a:r>
              <a:rPr lang="en-US" dirty="0" err="1"/>
              <a:t>thingspeak</a:t>
            </a:r>
            <a:r>
              <a:rPr lang="en-US" dirty="0"/>
              <a:t> platform.</a:t>
            </a:r>
            <a:endParaRPr lang="en-IN" dirty="0"/>
          </a:p>
        </p:txBody>
      </p:sp>
    </p:spTree>
    <p:extLst>
      <p:ext uri="{BB962C8B-B14F-4D97-AF65-F5344CB8AC3E}">
        <p14:creationId xmlns:p14="http://schemas.microsoft.com/office/powerpoint/2010/main" val="1091234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D61A-413B-EEE7-8B86-9BF1CAF81606}"/>
              </a:ext>
            </a:extLst>
          </p:cNvPr>
          <p:cNvSpPr>
            <a:spLocks noGrp="1"/>
          </p:cNvSpPr>
          <p:nvPr>
            <p:ph type="title"/>
          </p:nvPr>
        </p:nvSpPr>
        <p:spPr/>
        <p:txBody>
          <a:bodyPr/>
          <a:lstStyle/>
          <a:p>
            <a:r>
              <a:rPr lang="en-IN" dirty="0"/>
              <a:t>Advantages of using GPS module</a:t>
            </a:r>
          </a:p>
        </p:txBody>
      </p:sp>
      <p:sp>
        <p:nvSpPr>
          <p:cNvPr id="3" name="Content Placeholder 2">
            <a:extLst>
              <a:ext uri="{FF2B5EF4-FFF2-40B4-BE49-F238E27FC236}">
                <a16:creationId xmlns:a16="http://schemas.microsoft.com/office/drawing/2014/main" id="{2714641F-252C-CEEF-05DE-C9B092A29944}"/>
              </a:ext>
            </a:extLst>
          </p:cNvPr>
          <p:cNvSpPr>
            <a:spLocks noGrp="1"/>
          </p:cNvSpPr>
          <p:nvPr>
            <p:ph idx="1"/>
          </p:nvPr>
        </p:nvSpPr>
        <p:spPr/>
        <p:txBody>
          <a:bodyPr/>
          <a:lstStyle/>
          <a:p>
            <a:r>
              <a:rPr lang="en-US" dirty="0"/>
              <a:t>We are utilizing GSM modem to access the internet instead of Wi-Fi boards like ESP8266 so that our projects will be independent of Wi-Fi which has limited range and you may not able to move your project anywhere as you wish or you might need to carry a Wi-Fi hotspot device beside the project.</a:t>
            </a:r>
          </a:p>
          <a:p>
            <a:endParaRPr lang="en-US" dirty="0"/>
          </a:p>
          <a:p>
            <a:r>
              <a:rPr lang="en-US" dirty="0"/>
              <a:t>Say your project need to be place somewhere at the top of a building to collect some data like air quality or atmospheric pressure, with GPRS based internet access you can carry the project anywhere, but if we utilize ESP8266 in the project to access internet you will need a Wi-Fi hotspot device near the project.</a:t>
            </a:r>
            <a:endParaRPr lang="en-IN" dirty="0"/>
          </a:p>
        </p:txBody>
      </p:sp>
    </p:spTree>
    <p:extLst>
      <p:ext uri="{BB962C8B-B14F-4D97-AF65-F5344CB8AC3E}">
        <p14:creationId xmlns:p14="http://schemas.microsoft.com/office/powerpoint/2010/main" val="2920245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7C856-DD13-4EFC-1DF8-2AF2FADB3A6F}"/>
              </a:ext>
            </a:extLst>
          </p:cNvPr>
          <p:cNvSpPr>
            <a:spLocks noGrp="1"/>
          </p:cNvSpPr>
          <p:nvPr>
            <p:ph type="title"/>
          </p:nvPr>
        </p:nvSpPr>
        <p:spPr/>
        <p:txBody>
          <a:bodyPr/>
          <a:lstStyle/>
          <a:p>
            <a:r>
              <a:rPr lang="en-IN" dirty="0"/>
              <a:t>Blinking LED</a:t>
            </a:r>
          </a:p>
        </p:txBody>
      </p:sp>
      <p:sp>
        <p:nvSpPr>
          <p:cNvPr id="4" name="TextBox 3">
            <a:extLst>
              <a:ext uri="{FF2B5EF4-FFF2-40B4-BE49-F238E27FC236}">
                <a16:creationId xmlns:a16="http://schemas.microsoft.com/office/drawing/2014/main" id="{277869BF-D76C-D647-E61B-9B1BA6F02454}"/>
              </a:ext>
            </a:extLst>
          </p:cNvPr>
          <p:cNvSpPr txBox="1"/>
          <p:nvPr/>
        </p:nvSpPr>
        <p:spPr>
          <a:xfrm>
            <a:off x="1539851" y="3089316"/>
            <a:ext cx="3382297" cy="2031325"/>
          </a:xfrm>
          <a:prstGeom prst="rect">
            <a:avLst/>
          </a:prstGeom>
          <a:noFill/>
        </p:spPr>
        <p:txBody>
          <a:bodyPr wrap="square" rtlCol="0">
            <a:spAutoFit/>
          </a:bodyPr>
          <a:lstStyle/>
          <a:p>
            <a:r>
              <a:rPr lang="en-IN" dirty="0"/>
              <a:t>Components</a:t>
            </a:r>
          </a:p>
          <a:p>
            <a:endParaRPr lang="en-IN" dirty="0"/>
          </a:p>
          <a:p>
            <a:pPr marL="285750" indent="-285750">
              <a:buFont typeface="Arial" panose="020B0604020202020204" pitchFamily="34" charset="0"/>
              <a:buChar char="•"/>
            </a:pPr>
            <a:r>
              <a:rPr lang="en-IN" dirty="0"/>
              <a:t>Arduino UNO</a:t>
            </a:r>
          </a:p>
          <a:p>
            <a:pPr marL="285750" indent="-285750">
              <a:buFont typeface="Arial" panose="020B0604020202020204" pitchFamily="34" charset="0"/>
              <a:buChar char="•"/>
            </a:pPr>
            <a:r>
              <a:rPr lang="en-IN" dirty="0"/>
              <a:t>Red LED</a:t>
            </a:r>
          </a:p>
          <a:p>
            <a:pPr marL="285750" indent="-285750">
              <a:buFont typeface="Arial" panose="020B0604020202020204" pitchFamily="34" charset="0"/>
              <a:buChar char="•"/>
            </a:pPr>
            <a:r>
              <a:rPr lang="en-IN" dirty="0"/>
              <a:t>Jumper wires</a:t>
            </a:r>
          </a:p>
          <a:p>
            <a:pPr marL="285750" indent="-285750">
              <a:buFont typeface="Arial" panose="020B0604020202020204" pitchFamily="34" charset="0"/>
              <a:buChar char="•"/>
            </a:pPr>
            <a:r>
              <a:rPr lang="en-IN" dirty="0"/>
              <a:t>220 ohm resistor</a:t>
            </a:r>
          </a:p>
          <a:p>
            <a:pPr marL="285750" indent="-285750">
              <a:buFont typeface="Arial" panose="020B0604020202020204" pitchFamily="34" charset="0"/>
              <a:buChar char="•"/>
            </a:pPr>
            <a:r>
              <a:rPr lang="en-IN" dirty="0"/>
              <a:t>Breadboard</a:t>
            </a:r>
          </a:p>
        </p:txBody>
      </p:sp>
      <p:pic>
        <p:nvPicPr>
          <p:cNvPr id="6150" name="Picture 6" descr="Blink | Arduino">
            <a:extLst>
              <a:ext uri="{FF2B5EF4-FFF2-40B4-BE49-F238E27FC236}">
                <a16:creationId xmlns:a16="http://schemas.microsoft.com/office/drawing/2014/main" id="{DB7269EB-F7D3-A25B-1F42-2B0C0B614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2148" y="2334096"/>
            <a:ext cx="6296469" cy="3541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259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9EA11-C84F-1465-DE9E-26FB9DB00E2E}"/>
              </a:ext>
            </a:extLst>
          </p:cNvPr>
          <p:cNvSpPr>
            <a:spLocks noGrp="1"/>
          </p:cNvSpPr>
          <p:nvPr>
            <p:ph type="title"/>
          </p:nvPr>
        </p:nvSpPr>
        <p:spPr/>
        <p:txBody>
          <a:bodyPr/>
          <a:lstStyle/>
          <a:p>
            <a:r>
              <a:rPr lang="en-IN" dirty="0"/>
              <a:t>Blinking LED</a:t>
            </a:r>
          </a:p>
        </p:txBody>
      </p:sp>
      <p:sp>
        <p:nvSpPr>
          <p:cNvPr id="5" name="TextBox 4">
            <a:extLst>
              <a:ext uri="{FF2B5EF4-FFF2-40B4-BE49-F238E27FC236}">
                <a16:creationId xmlns:a16="http://schemas.microsoft.com/office/drawing/2014/main" id="{1C378ED3-549B-1AAF-7F7E-A61B7E31E8A5}"/>
              </a:ext>
            </a:extLst>
          </p:cNvPr>
          <p:cNvSpPr txBox="1"/>
          <p:nvPr/>
        </p:nvSpPr>
        <p:spPr>
          <a:xfrm>
            <a:off x="983226" y="2251587"/>
            <a:ext cx="6213987" cy="3416320"/>
          </a:xfrm>
          <a:prstGeom prst="rect">
            <a:avLst/>
          </a:prstGeom>
          <a:noFill/>
        </p:spPr>
        <p:txBody>
          <a:bodyPr wrap="square" rtlCol="0">
            <a:spAutoFit/>
          </a:bodyPr>
          <a:lstStyle/>
          <a:p>
            <a:r>
              <a:rPr lang="en-IN" dirty="0"/>
              <a:t>void setup()</a:t>
            </a:r>
          </a:p>
          <a:p>
            <a:r>
              <a:rPr lang="en-IN" dirty="0"/>
              <a:t>{</a:t>
            </a:r>
          </a:p>
          <a:p>
            <a:r>
              <a:rPr lang="en-IN" dirty="0" err="1"/>
              <a:t>pinMode</a:t>
            </a:r>
            <a:r>
              <a:rPr lang="en-IN" dirty="0"/>
              <a:t>(13,OUTPUT);</a:t>
            </a:r>
          </a:p>
          <a:p>
            <a:r>
              <a:rPr lang="en-IN" dirty="0"/>
              <a:t>}</a:t>
            </a:r>
          </a:p>
          <a:p>
            <a:endParaRPr lang="en-IN" dirty="0"/>
          </a:p>
          <a:p>
            <a:r>
              <a:rPr lang="en-IN" dirty="0"/>
              <a:t>void loop()</a:t>
            </a:r>
          </a:p>
          <a:p>
            <a:r>
              <a:rPr lang="en-IN" dirty="0"/>
              <a:t>{</a:t>
            </a:r>
          </a:p>
          <a:p>
            <a:r>
              <a:rPr lang="en-IN" dirty="0" err="1"/>
              <a:t>digitalWrite</a:t>
            </a:r>
            <a:r>
              <a:rPr lang="en-IN" dirty="0"/>
              <a:t>(13,HIGH);</a:t>
            </a:r>
          </a:p>
          <a:p>
            <a:r>
              <a:rPr lang="en-IN" dirty="0"/>
              <a:t>delay(1000);</a:t>
            </a:r>
          </a:p>
          <a:p>
            <a:r>
              <a:rPr lang="en-IN" dirty="0" err="1"/>
              <a:t>digitalWrite</a:t>
            </a:r>
            <a:r>
              <a:rPr lang="en-IN" dirty="0"/>
              <a:t>(13,LOW);</a:t>
            </a:r>
          </a:p>
          <a:p>
            <a:r>
              <a:rPr lang="en-IN" dirty="0"/>
              <a:t>delay(1000);</a:t>
            </a:r>
          </a:p>
          <a:p>
            <a:r>
              <a:rPr lang="en-IN" dirty="0"/>
              <a:t>}</a:t>
            </a:r>
          </a:p>
        </p:txBody>
      </p:sp>
      <p:pic>
        <p:nvPicPr>
          <p:cNvPr id="7171" name="Picture 3" descr="Blink | Arduino">
            <a:extLst>
              <a:ext uri="{FF2B5EF4-FFF2-40B4-BE49-F238E27FC236}">
                <a16:creationId xmlns:a16="http://schemas.microsoft.com/office/drawing/2014/main" id="{985A7DD0-B8C0-4582-17F9-F48E6727A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2181" y="1816622"/>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30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7FC06-4C56-2B3B-C2A7-9FF6F1C4FB55}"/>
              </a:ext>
            </a:extLst>
          </p:cNvPr>
          <p:cNvSpPr>
            <a:spLocks noGrp="1"/>
          </p:cNvSpPr>
          <p:nvPr>
            <p:ph type="title"/>
          </p:nvPr>
        </p:nvSpPr>
        <p:spPr/>
        <p:txBody>
          <a:bodyPr/>
          <a:lstStyle/>
          <a:p>
            <a:r>
              <a:rPr lang="en-IN" dirty="0"/>
              <a:t>Switches</a:t>
            </a:r>
          </a:p>
        </p:txBody>
      </p:sp>
      <p:pic>
        <p:nvPicPr>
          <p:cNvPr id="8194" name="Picture 2" descr="Push Button Switch at Rs 65/piece | दबाने वाले बटन in Secunderabad | ID:  15598082873">
            <a:extLst>
              <a:ext uri="{FF2B5EF4-FFF2-40B4-BE49-F238E27FC236}">
                <a16:creationId xmlns:a16="http://schemas.microsoft.com/office/drawing/2014/main" id="{CEE1573D-8F65-5A6F-4932-85C86C25B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784" y="3785419"/>
            <a:ext cx="1600047" cy="160004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Push-button Switch Symbols">
            <a:extLst>
              <a:ext uri="{FF2B5EF4-FFF2-40B4-BE49-F238E27FC236}">
                <a16:creationId xmlns:a16="http://schemas.microsoft.com/office/drawing/2014/main" id="{899A2B2C-AC7C-03E2-D9FF-C41BBCBBC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952" y="3586470"/>
            <a:ext cx="1798996" cy="17989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2FF7D7-4722-A09B-60BA-A30F84A4DBC7}"/>
              </a:ext>
            </a:extLst>
          </p:cNvPr>
          <p:cNvSpPr txBox="1"/>
          <p:nvPr/>
        </p:nvSpPr>
        <p:spPr>
          <a:xfrm>
            <a:off x="1602658" y="1893913"/>
            <a:ext cx="10353368" cy="1477328"/>
          </a:xfrm>
          <a:prstGeom prst="rect">
            <a:avLst/>
          </a:prstGeom>
          <a:noFill/>
        </p:spPr>
        <p:txBody>
          <a:bodyPr wrap="square">
            <a:spAutoFit/>
          </a:bodyPr>
          <a:lstStyle/>
          <a:p>
            <a:r>
              <a:rPr lang="en-US" b="0" i="0" dirty="0">
                <a:solidFill>
                  <a:srgbClr val="34444C"/>
                </a:solidFill>
                <a:effectLst/>
                <a:latin typeface="Open Sans" panose="020B0606030504020204" pitchFamily="34" charset="0"/>
              </a:rPr>
              <a:t>A Switch is a device which is designed to interrupt the current flow in a circuit. In simple words, a Switch can make or break an electrical circuit</a:t>
            </a:r>
          </a:p>
          <a:p>
            <a:r>
              <a:rPr lang="en-US" b="0" i="0" dirty="0">
                <a:solidFill>
                  <a:srgbClr val="34444C"/>
                </a:solidFill>
                <a:effectLst/>
                <a:latin typeface="Open Sans" panose="020B0606030504020204" pitchFamily="34" charset="0"/>
              </a:rPr>
              <a:t>When the contacts of a switch are closed, the switch creates a closed path for the current to flow and hence  load consumes the power from source. When the contacts of a switch are open, no power will be consumed by the load </a:t>
            </a:r>
            <a:endParaRPr lang="en-IN" dirty="0"/>
          </a:p>
        </p:txBody>
      </p:sp>
    </p:spTree>
    <p:extLst>
      <p:ext uri="{BB962C8B-B14F-4D97-AF65-F5344CB8AC3E}">
        <p14:creationId xmlns:p14="http://schemas.microsoft.com/office/powerpoint/2010/main" val="136191876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948</TotalTime>
  <Words>3427</Words>
  <Application>Microsoft Office PowerPoint</Application>
  <PresentationFormat>Widescreen</PresentationFormat>
  <Paragraphs>446</Paragraphs>
  <Slides>67</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Arial</vt:lpstr>
      <vt:lpstr>Calibri</vt:lpstr>
      <vt:lpstr>Calibri Light</vt:lpstr>
      <vt:lpstr>Helvetica Neue</vt:lpstr>
      <vt:lpstr>myriad-pro</vt:lpstr>
      <vt:lpstr>Open Sans</vt:lpstr>
      <vt:lpstr>Oxygen</vt:lpstr>
      <vt:lpstr>Raleway</vt:lpstr>
      <vt:lpstr>Segoe UI</vt:lpstr>
      <vt:lpstr>Times New Roman</vt:lpstr>
      <vt:lpstr>Verdana</vt:lpstr>
      <vt:lpstr>Retrospect</vt:lpstr>
      <vt:lpstr>Arduino UNO</vt:lpstr>
      <vt:lpstr>UNO pinout</vt:lpstr>
      <vt:lpstr>LEDs</vt:lpstr>
      <vt:lpstr>Resistors</vt:lpstr>
      <vt:lpstr>Breadboarding</vt:lpstr>
      <vt:lpstr>Jumper wires</vt:lpstr>
      <vt:lpstr>Blinking LED</vt:lpstr>
      <vt:lpstr>Blinking LED</vt:lpstr>
      <vt:lpstr>Switches</vt:lpstr>
      <vt:lpstr>Button</vt:lpstr>
      <vt:lpstr>Button</vt:lpstr>
      <vt:lpstr>Potentiometer</vt:lpstr>
      <vt:lpstr>Potentiometer</vt:lpstr>
      <vt:lpstr>Potentiometer</vt:lpstr>
      <vt:lpstr>Light sensor</vt:lpstr>
      <vt:lpstr>Light sensor</vt:lpstr>
      <vt:lpstr>Light sensor</vt:lpstr>
      <vt:lpstr>Light sensor</vt:lpstr>
      <vt:lpstr>Ultrasonic sensor HC-SR04</vt:lpstr>
      <vt:lpstr>Ultrasonic sensor</vt:lpstr>
      <vt:lpstr>Ultrasonic sensor</vt:lpstr>
      <vt:lpstr>Wiring Diagram</vt:lpstr>
      <vt:lpstr>Ultrasonic sensor</vt:lpstr>
      <vt:lpstr>Program</vt:lpstr>
      <vt:lpstr>Motion sensor HC-SR501</vt:lpstr>
      <vt:lpstr>Motion sensor </vt:lpstr>
      <vt:lpstr>Motion sensor</vt:lpstr>
      <vt:lpstr>Wiring Diagram</vt:lpstr>
      <vt:lpstr>Program</vt:lpstr>
      <vt:lpstr>Soil Moisture sensor</vt:lpstr>
      <vt:lpstr>Soil Moisture sensor</vt:lpstr>
      <vt:lpstr>Pin out</vt:lpstr>
      <vt:lpstr>Wiring Diagram</vt:lpstr>
      <vt:lpstr>Program</vt:lpstr>
      <vt:lpstr>I2C sensor with UNO</vt:lpstr>
      <vt:lpstr>I2C sensor with UNO</vt:lpstr>
      <vt:lpstr>MPU6050 – UNO interface</vt:lpstr>
      <vt:lpstr>Interrupts</vt:lpstr>
      <vt:lpstr>Interrupts</vt:lpstr>
      <vt:lpstr>Interrupts</vt:lpstr>
      <vt:lpstr>Interrupts</vt:lpstr>
      <vt:lpstr>Interrupts</vt:lpstr>
      <vt:lpstr>PowerPoint Presentation</vt:lpstr>
      <vt:lpstr>Interrupts</vt:lpstr>
      <vt:lpstr>Case Study I: Temperature, Humidity Monitoring </vt:lpstr>
      <vt:lpstr>DHT11</vt:lpstr>
      <vt:lpstr>DHT11</vt:lpstr>
      <vt:lpstr>DHT11</vt:lpstr>
      <vt:lpstr>DHT11</vt:lpstr>
      <vt:lpstr>DHT11</vt:lpstr>
      <vt:lpstr>Temperature control</vt:lpstr>
      <vt:lpstr>Temperature control</vt:lpstr>
      <vt:lpstr>Relay module</vt:lpstr>
      <vt:lpstr>Code</vt:lpstr>
      <vt:lpstr>Code</vt:lpstr>
      <vt:lpstr>Code</vt:lpstr>
      <vt:lpstr>Case Study II: DHT11 values to Internet</vt:lpstr>
      <vt:lpstr>Case Study II</vt:lpstr>
      <vt:lpstr>Case Study II</vt:lpstr>
      <vt:lpstr>Pin connections – UNO to SIM800</vt:lpstr>
      <vt:lpstr>AT commands</vt:lpstr>
      <vt:lpstr>Thingspeak</vt:lpstr>
      <vt:lpstr>API key in Thingspeak</vt:lpstr>
      <vt:lpstr>API keys</vt:lpstr>
      <vt:lpstr>Thingspeak Channels</vt:lpstr>
      <vt:lpstr>APN Access Point Name</vt:lpstr>
      <vt:lpstr>Advantages of using GPS module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UNO</dc:title>
  <dc:creator> </dc:creator>
  <cp:lastModifiedBy> </cp:lastModifiedBy>
  <cp:revision>20</cp:revision>
  <dcterms:created xsi:type="dcterms:W3CDTF">2022-10-07T03:50:01Z</dcterms:created>
  <dcterms:modified xsi:type="dcterms:W3CDTF">2022-10-20T06:32:33Z</dcterms:modified>
</cp:coreProperties>
</file>